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62" r:id="rId4"/>
    <p:sldId id="288" r:id="rId5"/>
    <p:sldId id="281" r:id="rId6"/>
    <p:sldId id="258" r:id="rId7"/>
    <p:sldId id="284" r:id="rId8"/>
    <p:sldId id="282" r:id="rId9"/>
    <p:sldId id="285" r:id="rId10"/>
    <p:sldId id="266" r:id="rId11"/>
    <p:sldId id="286" r:id="rId12"/>
    <p:sldId id="270" r:id="rId13"/>
    <p:sldId id="287" r:id="rId14"/>
    <p:sldId id="290" r:id="rId15"/>
    <p:sldId id="289" r:id="rId16"/>
    <p:sldId id="291" r:id="rId17"/>
    <p:sldId id="292" r:id="rId18"/>
    <p:sldId id="294" r:id="rId19"/>
    <p:sldId id="293" r:id="rId20"/>
    <p:sldId id="295" r:id="rId21"/>
    <p:sldId id="296" r:id="rId22"/>
    <p:sldId id="299" r:id="rId23"/>
    <p:sldId id="300" r:id="rId24"/>
    <p:sldId id="301" r:id="rId25"/>
    <p:sldId id="275" r:id="rId26"/>
    <p:sldId id="297" r:id="rId27"/>
    <p:sldId id="298" r:id="rId28"/>
  </p:sldIdLst>
  <p:sldSz cx="12192000" cy="6858000"/>
  <p:notesSz cx="6799263" cy="9929813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3" d="100"/>
          <a:sy n="73" d="100"/>
        </p:scale>
        <p:origin x="85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51342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F8DE85-B8C5-4105-82A3-02760B0CA69C}" type="datetimeFigureOut">
              <a:rPr lang="es-ES" smtClean="0"/>
              <a:pPr/>
              <a:t>05/03/2018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79927" y="4778722"/>
            <a:ext cx="5439410" cy="3909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51342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E00811-0ACD-47B0-AB53-E2B558396FA0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871468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00811-0ACD-47B0-AB53-E2B558396FA0}" type="slidenum">
              <a:rPr lang="es-ES" smtClean="0"/>
              <a:pPr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746336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DD9B3-4274-4041-AB51-9B83867EBA3B}" type="datetime1">
              <a:rPr lang="es-ES" smtClean="0"/>
              <a:pPr/>
              <a:t>05/03/2018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6BB4C-DA3C-48BA-A692-25EA2518EED2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495566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3987E-84CC-44BE-B682-72B40E93B2B8}" type="datetime1">
              <a:rPr lang="es-ES" smtClean="0"/>
              <a:pPr/>
              <a:t>05/03/2018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6BB4C-DA3C-48BA-A692-25EA2518EED2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964339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5C1DF-8150-411F-9F74-435CFF4E539E}" type="datetime1">
              <a:rPr lang="es-ES" smtClean="0"/>
              <a:pPr/>
              <a:t>05/03/2018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6BB4C-DA3C-48BA-A692-25EA2518EED2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339270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80657-223B-46D3-A48F-D6646EB8FABE}" type="datetime1">
              <a:rPr lang="es-ES" smtClean="0"/>
              <a:pPr/>
              <a:t>05/03/2018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6BB4C-DA3C-48BA-A692-25EA2518EED2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294859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70363-826A-4368-A336-09330596ECEC}" type="datetime1">
              <a:rPr lang="es-ES" smtClean="0"/>
              <a:pPr/>
              <a:t>05/03/2018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6BB4C-DA3C-48BA-A692-25EA2518EED2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18182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4B81C-EB2B-4A8B-BF68-A87F622D7318}" type="datetime1">
              <a:rPr lang="es-ES" smtClean="0"/>
              <a:pPr/>
              <a:t>05/03/2018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6BB4C-DA3C-48BA-A692-25EA2518EED2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420962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DACE2-F099-4184-B583-2FBA8B5D2B66}" type="datetime1">
              <a:rPr lang="es-ES" smtClean="0"/>
              <a:pPr/>
              <a:t>05/03/2018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6BB4C-DA3C-48BA-A692-25EA2518EED2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93848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3D288-DCB1-443C-BF42-94858BD32090}" type="datetime1">
              <a:rPr lang="es-ES" smtClean="0"/>
              <a:pPr/>
              <a:t>05/03/2018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6BB4C-DA3C-48BA-A692-25EA2518EED2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973537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E41FA-0275-4B08-8852-4B33A022AA51}" type="datetime1">
              <a:rPr lang="es-ES" smtClean="0"/>
              <a:pPr/>
              <a:t>05/03/2018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6BB4C-DA3C-48BA-A692-25EA2518EED2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385120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FBB7C-4F77-4CFD-AB9C-60207CD20147}" type="datetime1">
              <a:rPr lang="es-ES" smtClean="0"/>
              <a:pPr/>
              <a:t>05/03/2018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6BB4C-DA3C-48BA-A692-25EA2518EED2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304883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622DE-42CB-44AD-A4DA-46B135719284}" type="datetime1">
              <a:rPr lang="es-ES" smtClean="0"/>
              <a:pPr/>
              <a:t>05/03/2018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6BB4C-DA3C-48BA-A692-25EA2518EED2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24430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573EFA-B66A-460D-A135-03CACEB90394}" type="datetime1">
              <a:rPr lang="es-ES" smtClean="0"/>
              <a:pPr/>
              <a:t>05/03/2018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46BB4C-DA3C-48BA-A692-25EA2518EED2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16464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image" Target="../media/image2.jpe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Relationship Id="rId1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jpeg"/><Relationship Id="rId4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7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46.png"/><Relationship Id="rId5" Type="http://schemas.openxmlformats.org/officeDocument/2006/relationships/image" Target="../media/image44.jpeg"/><Relationship Id="rId4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51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3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2.png"/><Relationship Id="rId5" Type="http://schemas.openxmlformats.org/officeDocument/2006/relationships/image" Target="../media/image2.jpe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42.png"/><Relationship Id="rId7" Type="http://schemas.openxmlformats.org/officeDocument/2006/relationships/image" Target="../media/image56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55.jpeg"/><Relationship Id="rId5" Type="http://schemas.openxmlformats.org/officeDocument/2006/relationships/image" Target="../media/image2.jpeg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60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2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42.png"/><Relationship Id="rId7" Type="http://schemas.openxmlformats.org/officeDocument/2006/relationships/image" Target="../media/image63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62.jpeg"/><Relationship Id="rId5" Type="http://schemas.openxmlformats.org/officeDocument/2006/relationships/image" Target="../media/image2.jpeg"/><Relationship Id="rId4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5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.jpeg"/><Relationship Id="rId5" Type="http://schemas.openxmlformats.org/officeDocument/2006/relationships/image" Target="../media/image61.png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70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60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7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2.jpeg"/><Relationship Id="rId7" Type="http://schemas.openxmlformats.org/officeDocument/2006/relationships/image" Target="../media/image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.jpeg"/><Relationship Id="rId7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3.png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2.jpeg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.jpeg"/><Relationship Id="rId7" Type="http://schemas.openxmlformats.org/officeDocument/2006/relationships/image" Target="../media/image2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/>
          <p:cNvSpPr txBox="1"/>
          <p:nvPr/>
        </p:nvSpPr>
        <p:spPr>
          <a:xfrm>
            <a:off x="759070" y="6348267"/>
            <a:ext cx="36576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>
                <a:solidFill>
                  <a:schemeClr val="bg1"/>
                </a:solidFill>
              </a:rPr>
              <a:t>Universidad Politécnica de Cartagena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9" name="Elipse 8"/>
          <p:cNvSpPr/>
          <p:nvPr/>
        </p:nvSpPr>
        <p:spPr>
          <a:xfrm>
            <a:off x="109535" y="6208237"/>
            <a:ext cx="540000" cy="540000"/>
          </a:xfrm>
          <a:prstGeom prst="ellipse">
            <a:avLst/>
          </a:prstGeom>
          <a:blipFill>
            <a:blip r:embed="rId4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5238644" y="1912857"/>
            <a:ext cx="6763886" cy="94442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es-ES" sz="32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Nonlinear Finite Element Analysis of Mooring Cables on Marine Structures</a:t>
            </a:r>
            <a:endParaRPr lang="en-GB" altLang="es-ES" sz="32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5593492" y="2921881"/>
            <a:ext cx="619485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altLang="es-ES" sz="1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Gutiérrez-Romero, JE. García-Espinosa, J. Zamora-Parra, B. Esteve-Pérez JA.</a:t>
            </a:r>
            <a:endParaRPr lang="es-ES" altLang="es-ES" sz="14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6211144" y="216190"/>
            <a:ext cx="5559102" cy="123537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altLang="es-ES" sz="1800" b="1" dirty="0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VI International Conference on </a:t>
            </a:r>
          </a:p>
          <a:p>
            <a:pPr algn="r"/>
            <a:r>
              <a:rPr lang="en-GB" altLang="es-ES" sz="1800" b="1" dirty="0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Computational Methods in Marine Engineering</a:t>
            </a:r>
          </a:p>
          <a:p>
            <a:pPr algn="r"/>
            <a:r>
              <a:rPr lang="en-GB" altLang="es-ES" sz="2400" dirty="0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Marine 2015</a:t>
            </a:r>
          </a:p>
          <a:p>
            <a:pPr algn="r"/>
            <a:r>
              <a:rPr lang="en-GB" altLang="es-ES" sz="1800" dirty="0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15 -17 June 2015, Rome Italy</a:t>
            </a:r>
          </a:p>
        </p:txBody>
      </p:sp>
      <p:grpSp>
        <p:nvGrpSpPr>
          <p:cNvPr id="13" name="Agrupar 12"/>
          <p:cNvGrpSpPr/>
          <p:nvPr/>
        </p:nvGrpSpPr>
        <p:grpSpPr>
          <a:xfrm>
            <a:off x="9748895" y="6102532"/>
            <a:ext cx="2316686" cy="646331"/>
            <a:chOff x="9748895" y="6102532"/>
            <a:chExt cx="2316686" cy="646331"/>
          </a:xfrm>
        </p:grpSpPr>
        <p:sp>
          <p:nvSpPr>
            <p:cNvPr id="15" name="CuadroTexto 14"/>
            <p:cNvSpPr txBox="1"/>
            <p:nvPr/>
          </p:nvSpPr>
          <p:spPr>
            <a:xfrm>
              <a:off x="9748895" y="6102532"/>
              <a:ext cx="23166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ES" sz="2800" b="1" dirty="0" smtClean="0">
                  <a:solidFill>
                    <a:schemeClr val="bg1"/>
                  </a:solidFill>
                  <a:latin typeface="MS Reference Sans Serif"/>
                  <a:ea typeface="Apple SD 산돌고딕 Neo 일반체"/>
                  <a:cs typeface="MS Reference Sans Serif"/>
                </a:rPr>
                <a:t>COMPASS</a:t>
              </a:r>
            </a:p>
            <a:p>
              <a:pPr algn="r"/>
              <a:r>
                <a:rPr lang="es-ES" sz="800" b="1" dirty="0" smtClean="0">
                  <a:solidFill>
                    <a:schemeClr val="bg1"/>
                  </a:solidFill>
                  <a:latin typeface="MS Reference Sans Serif"/>
                  <a:ea typeface="Apple SD 산돌고딕 Neo 일반체"/>
                  <a:cs typeface="MS Reference Sans Serif"/>
                </a:rPr>
                <a:t>WWW.COMPASSIS.COM</a:t>
              </a:r>
              <a:endParaRPr lang="es-ES" sz="800" b="1" dirty="0">
                <a:solidFill>
                  <a:schemeClr val="bg1"/>
                </a:solidFill>
                <a:latin typeface="MS Reference Sans Serif"/>
                <a:ea typeface="Apple SD 산돌고딕 Neo 일반체"/>
                <a:cs typeface="MS Reference Sans Serif"/>
              </a:endParaRPr>
            </a:p>
          </p:txBody>
        </p:sp>
        <p:sp>
          <p:nvSpPr>
            <p:cNvPr id="16" name="Triángulo isósceles 11"/>
            <p:cNvSpPr>
              <a:spLocks noChangeAspect="1"/>
            </p:cNvSpPr>
            <p:nvPr/>
          </p:nvSpPr>
          <p:spPr>
            <a:xfrm rot="1127745">
              <a:off x="10574462" y="6115643"/>
              <a:ext cx="185947" cy="143091"/>
            </a:xfrm>
            <a:custGeom>
              <a:avLst/>
              <a:gdLst>
                <a:gd name="connsiteX0" fmla="*/ 0 w 360000"/>
                <a:gd name="connsiteY0" fmla="*/ 359999 h 359999"/>
                <a:gd name="connsiteX1" fmla="*/ 180000 w 360000"/>
                <a:gd name="connsiteY1" fmla="*/ 0 h 359999"/>
                <a:gd name="connsiteX2" fmla="*/ 360000 w 360000"/>
                <a:gd name="connsiteY2" fmla="*/ 359999 h 359999"/>
                <a:gd name="connsiteX3" fmla="*/ 0 w 360000"/>
                <a:gd name="connsiteY3" fmla="*/ 359999 h 359999"/>
                <a:gd name="connsiteX0" fmla="*/ 0 w 360000"/>
                <a:gd name="connsiteY0" fmla="*/ 359999 h 359999"/>
                <a:gd name="connsiteX1" fmla="*/ 180000 w 360000"/>
                <a:gd name="connsiteY1" fmla="*/ 0 h 359999"/>
                <a:gd name="connsiteX2" fmla="*/ 360000 w 360000"/>
                <a:gd name="connsiteY2" fmla="*/ 359999 h 359999"/>
                <a:gd name="connsiteX3" fmla="*/ 183177 w 360000"/>
                <a:gd name="connsiteY3" fmla="*/ 280786 h 359999"/>
                <a:gd name="connsiteX4" fmla="*/ 0 w 360000"/>
                <a:gd name="connsiteY4" fmla="*/ 359999 h 359999"/>
                <a:gd name="connsiteX0" fmla="*/ 0 w 360000"/>
                <a:gd name="connsiteY0" fmla="*/ 359999 h 359999"/>
                <a:gd name="connsiteX1" fmla="*/ 180000 w 360000"/>
                <a:gd name="connsiteY1" fmla="*/ 0 h 359999"/>
                <a:gd name="connsiteX2" fmla="*/ 360000 w 360000"/>
                <a:gd name="connsiteY2" fmla="*/ 359999 h 359999"/>
                <a:gd name="connsiteX3" fmla="*/ 183177 w 360000"/>
                <a:gd name="connsiteY3" fmla="*/ 280786 h 359999"/>
                <a:gd name="connsiteX4" fmla="*/ 0 w 360000"/>
                <a:gd name="connsiteY4" fmla="*/ 359999 h 359999"/>
                <a:gd name="connsiteX0" fmla="*/ 3652 w 363652"/>
                <a:gd name="connsiteY0" fmla="*/ 359999 h 376340"/>
                <a:gd name="connsiteX1" fmla="*/ 183652 w 363652"/>
                <a:gd name="connsiteY1" fmla="*/ 0 h 376340"/>
                <a:gd name="connsiteX2" fmla="*/ 363652 w 363652"/>
                <a:gd name="connsiteY2" fmla="*/ 359999 h 376340"/>
                <a:gd name="connsiteX3" fmla="*/ 186829 w 363652"/>
                <a:gd name="connsiteY3" fmla="*/ 280786 h 376340"/>
                <a:gd name="connsiteX4" fmla="*/ 70715 w 363652"/>
                <a:gd name="connsiteY4" fmla="*/ 307093 h 376340"/>
                <a:gd name="connsiteX5" fmla="*/ 3652 w 363652"/>
                <a:gd name="connsiteY5" fmla="*/ 359999 h 376340"/>
                <a:gd name="connsiteX0" fmla="*/ 3652 w 365987"/>
                <a:gd name="connsiteY0" fmla="*/ 359999 h 376340"/>
                <a:gd name="connsiteX1" fmla="*/ 183652 w 365987"/>
                <a:gd name="connsiteY1" fmla="*/ 0 h 376340"/>
                <a:gd name="connsiteX2" fmla="*/ 363652 w 365987"/>
                <a:gd name="connsiteY2" fmla="*/ 359999 h 376340"/>
                <a:gd name="connsiteX3" fmla="*/ 283440 w 365987"/>
                <a:gd name="connsiteY3" fmla="*/ 303917 h 376340"/>
                <a:gd name="connsiteX4" fmla="*/ 186829 w 365987"/>
                <a:gd name="connsiteY4" fmla="*/ 280786 h 376340"/>
                <a:gd name="connsiteX5" fmla="*/ 70715 w 365987"/>
                <a:gd name="connsiteY5" fmla="*/ 307093 h 376340"/>
                <a:gd name="connsiteX6" fmla="*/ 3652 w 365987"/>
                <a:gd name="connsiteY6" fmla="*/ 359999 h 376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5987" h="376340">
                  <a:moveTo>
                    <a:pt x="3652" y="359999"/>
                  </a:moveTo>
                  <a:lnTo>
                    <a:pt x="183652" y="0"/>
                  </a:lnTo>
                  <a:lnTo>
                    <a:pt x="363652" y="359999"/>
                  </a:lnTo>
                  <a:cubicBezTo>
                    <a:pt x="379225" y="412768"/>
                    <a:pt x="312910" y="317119"/>
                    <a:pt x="283440" y="303917"/>
                  </a:cubicBezTo>
                  <a:cubicBezTo>
                    <a:pt x="253970" y="290715"/>
                    <a:pt x="221225" y="282373"/>
                    <a:pt x="186829" y="280786"/>
                  </a:cubicBezTo>
                  <a:cubicBezTo>
                    <a:pt x="138535" y="274085"/>
                    <a:pt x="101244" y="293891"/>
                    <a:pt x="70715" y="307093"/>
                  </a:cubicBezTo>
                  <a:cubicBezTo>
                    <a:pt x="40186" y="320295"/>
                    <a:pt x="-14642" y="413298"/>
                    <a:pt x="3652" y="359999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>
                <a:solidFill>
                  <a:srgbClr val="FFFFFF"/>
                </a:solidFill>
              </a:endParaRPr>
            </a:p>
          </p:txBody>
        </p:sp>
      </p:grpSp>
      <p:pic>
        <p:nvPicPr>
          <p:cNvPr id="11" name="14 Imagen" descr="logo_cimne-hi_res-inv.g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7090" y="5567137"/>
            <a:ext cx="1222375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5364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lipse 8"/>
          <p:cNvSpPr/>
          <p:nvPr/>
        </p:nvSpPr>
        <p:spPr>
          <a:xfrm>
            <a:off x="109535" y="6208237"/>
            <a:ext cx="540000" cy="540000"/>
          </a:xfrm>
          <a:prstGeom prst="ellipse">
            <a:avLst/>
          </a:prstGeom>
          <a:blipFill>
            <a:blip r:embed="rId3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6211144" y="216190"/>
            <a:ext cx="5559102" cy="123537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altLang="es-ES" sz="1800" b="1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VI International Conference on </a:t>
            </a:r>
          </a:p>
          <a:p>
            <a:pPr algn="r"/>
            <a:r>
              <a:rPr lang="en-GB" altLang="es-ES" sz="1800" b="1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Computational Methods in Marine Engineering</a:t>
            </a:r>
          </a:p>
          <a:p>
            <a:pPr algn="r"/>
            <a:r>
              <a:rPr lang="en-GB" altLang="es-ES" sz="24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Marine 2015</a:t>
            </a:r>
          </a:p>
          <a:p>
            <a:pPr algn="r"/>
            <a:r>
              <a:rPr lang="en-GB" altLang="es-ES" sz="18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15 -17 June 2015, Rome Italy</a:t>
            </a:r>
          </a:p>
        </p:txBody>
      </p:sp>
      <p:grpSp>
        <p:nvGrpSpPr>
          <p:cNvPr id="15" name="Grupo 14"/>
          <p:cNvGrpSpPr/>
          <p:nvPr/>
        </p:nvGrpSpPr>
        <p:grpSpPr>
          <a:xfrm>
            <a:off x="5057165" y="1900430"/>
            <a:ext cx="6144679" cy="3154710"/>
            <a:chOff x="1143361" y="2491392"/>
            <a:chExt cx="6144679" cy="3154710"/>
          </a:xfrm>
        </p:grpSpPr>
        <p:sp>
          <p:nvSpPr>
            <p:cNvPr id="16" name="CuadroTexto 15"/>
            <p:cNvSpPr txBox="1"/>
            <p:nvPr/>
          </p:nvSpPr>
          <p:spPr>
            <a:xfrm>
              <a:off x="1143361" y="2491392"/>
              <a:ext cx="1571264" cy="31547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9900" b="1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3</a:t>
              </a:r>
            </a:p>
          </p:txBody>
        </p:sp>
        <p:sp>
          <p:nvSpPr>
            <p:cNvPr id="17" name="CuadroTexto 16"/>
            <p:cNvSpPr txBox="1"/>
            <p:nvPr/>
          </p:nvSpPr>
          <p:spPr>
            <a:xfrm>
              <a:off x="2714625" y="3025151"/>
              <a:ext cx="4573415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800" dirty="0" smtClean="0">
                  <a:latin typeface="Cambria Math" panose="02040503050406030204" pitchFamily="18" charset="0"/>
                  <a:ea typeface="Cambria Math" panose="02040503050406030204" pitchFamily="18" charset="0"/>
                </a:rPr>
                <a:t>Coupling rigid body motions &amp; external loads</a:t>
              </a:r>
              <a:endParaRPr lang="en-GB" sz="4800" dirty="0"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</p:grpSp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E146BB4C-DA3C-48BA-A692-25EA2518EED2}" type="slidenum">
              <a:rPr lang="es-ES" sz="320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pPr/>
              <a:t>10</a:t>
            </a:fld>
            <a:endParaRPr lang="es-ES" sz="320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9431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lipse 8"/>
          <p:cNvSpPr/>
          <p:nvPr/>
        </p:nvSpPr>
        <p:spPr>
          <a:xfrm>
            <a:off x="109535" y="6208237"/>
            <a:ext cx="540000" cy="540000"/>
          </a:xfrm>
          <a:prstGeom prst="ellipse">
            <a:avLst/>
          </a:prstGeom>
          <a:blipFill>
            <a:blip r:embed="rId3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6211144" y="216190"/>
            <a:ext cx="5559102" cy="123537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altLang="es-ES" sz="1800" b="1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VI International Conference on </a:t>
            </a:r>
          </a:p>
          <a:p>
            <a:pPr algn="r"/>
            <a:r>
              <a:rPr lang="en-GB" altLang="es-ES" sz="1800" b="1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Computational Methods in Marine Engineering</a:t>
            </a:r>
          </a:p>
          <a:p>
            <a:pPr algn="r"/>
            <a:r>
              <a:rPr lang="en-GB" altLang="es-ES" sz="24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Marine 2015</a:t>
            </a:r>
          </a:p>
          <a:p>
            <a:pPr algn="r"/>
            <a:r>
              <a:rPr lang="en-GB" altLang="es-ES" sz="18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15 -17 June 2015, Rome Italy</a:t>
            </a:r>
          </a:p>
        </p:txBody>
      </p:sp>
      <p:grpSp>
        <p:nvGrpSpPr>
          <p:cNvPr id="18" name="Grupo 9"/>
          <p:cNvGrpSpPr/>
          <p:nvPr/>
        </p:nvGrpSpPr>
        <p:grpSpPr>
          <a:xfrm>
            <a:off x="277385" y="185035"/>
            <a:ext cx="5818615" cy="400110"/>
            <a:chOff x="277385" y="185035"/>
            <a:chExt cx="5818615" cy="400110"/>
          </a:xfrm>
        </p:grpSpPr>
        <p:cxnSp>
          <p:nvCxnSpPr>
            <p:cNvPr id="5" name="Conector recto 18"/>
            <p:cNvCxnSpPr/>
            <p:nvPr/>
          </p:nvCxnSpPr>
          <p:spPr>
            <a:xfrm flipV="1">
              <a:off x="336000" y="521732"/>
              <a:ext cx="5760000" cy="0"/>
            </a:xfrm>
            <a:prstGeom prst="line">
              <a:avLst/>
            </a:prstGeom>
            <a:ln w="28575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CuadroTexto 19"/>
            <p:cNvSpPr txBox="1"/>
            <p:nvPr/>
          </p:nvSpPr>
          <p:spPr>
            <a:xfrm>
              <a:off x="277385" y="185035"/>
              <a:ext cx="522694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2000" b="1" dirty="0">
                  <a:solidFill>
                    <a:schemeClr val="bg1"/>
                  </a:solidFill>
                  <a:latin typeface="Cambria Math"/>
                  <a:cs typeface="Cambria Math"/>
                </a:rPr>
                <a:t>2</a:t>
              </a:r>
              <a:r>
                <a:rPr lang="es-ES" sz="2000" b="1" dirty="0" smtClean="0">
                  <a:solidFill>
                    <a:schemeClr val="bg1"/>
                  </a:solidFill>
                  <a:latin typeface="Cambria Math"/>
                  <a:cs typeface="Cambria Math"/>
                </a:rPr>
                <a:t>. </a:t>
              </a:r>
              <a:r>
                <a:rPr lang="en-GB" sz="2000" b="1" dirty="0" smtClean="0">
                  <a:solidFill>
                    <a:schemeClr val="bg1"/>
                  </a:solidFill>
                  <a:latin typeface="Cambria Math"/>
                  <a:cs typeface="Cambria Math"/>
                </a:rPr>
                <a:t>Coupling Rigid body motion &amp; external loads</a:t>
              </a:r>
              <a:endParaRPr lang="en-GB" sz="2000" b="1" dirty="0">
                <a:solidFill>
                  <a:schemeClr val="bg1"/>
                </a:solidFill>
                <a:latin typeface="Cambria Math"/>
                <a:cs typeface="Cambria Math"/>
              </a:endParaRPr>
            </a:p>
          </p:txBody>
        </p:sp>
      </p:grpSp>
      <p:sp>
        <p:nvSpPr>
          <p:cNvPr id="2" name="CuadroTexto 1"/>
          <p:cNvSpPr txBox="1"/>
          <p:nvPr/>
        </p:nvSpPr>
        <p:spPr>
          <a:xfrm>
            <a:off x="6718498" y="1515560"/>
            <a:ext cx="5051748" cy="4401205"/>
          </a:xfrm>
          <a:prstGeom prst="rect">
            <a:avLst/>
          </a:prstGeom>
          <a:solidFill>
            <a:schemeClr val="accent1">
              <a:lumMod val="50000"/>
              <a:alpha val="60000"/>
            </a:schemeClr>
          </a:solidFill>
        </p:spPr>
        <p:txBody>
          <a:bodyPr wrap="square" rtlCol="0">
            <a:spAutoFit/>
          </a:bodyPr>
          <a:lstStyle>
            <a:defPPr>
              <a:defRPr lang="es-ES"/>
            </a:defPPr>
            <a:lvl1pPr>
              <a:defRPr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defRPr>
            </a:lvl1pPr>
          </a:lstStyle>
          <a:p>
            <a:pPr marL="342900" indent="-342900" algn="just">
              <a:buFont typeface="+mj-lt"/>
              <a:buAutoNum type="arabicPeriod"/>
            </a:pPr>
            <a:r>
              <a:rPr lang="en-US" sz="1400" dirty="0" smtClean="0"/>
              <a:t>Once </a:t>
            </a:r>
            <a:r>
              <a:rPr lang="en-US" sz="1400" dirty="0"/>
              <a:t>the velocity potential </a:t>
            </a:r>
            <a:r>
              <a:rPr lang="en-US" sz="1400" dirty="0" smtClean="0"/>
              <a:t>has </a:t>
            </a:r>
            <a:r>
              <a:rPr lang="en-US" sz="1400" dirty="0"/>
              <a:t>been estimated in the current time step, a loop to determine the dynamics of floater is launched</a:t>
            </a:r>
            <a:r>
              <a:rPr lang="en-US" sz="1400" dirty="0" smtClean="0"/>
              <a:t>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n-US" sz="1400" dirty="0" smtClean="0"/>
              <a:t>Then</a:t>
            </a:r>
            <a:r>
              <a:rPr lang="en-US" sz="1400" dirty="0"/>
              <a:t>, the pressure on the wetted surface of the floating device is calculated and the different external forces and moments acting on the floater are evaluated</a:t>
            </a:r>
            <a:r>
              <a:rPr lang="en-US" sz="1400" dirty="0" smtClean="0"/>
              <a:t>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n-US" sz="1400" dirty="0" smtClean="0"/>
              <a:t>The </a:t>
            </a:r>
            <a:r>
              <a:rPr lang="en-US" sz="1400" dirty="0"/>
              <a:t>new position of the floater for the </a:t>
            </a:r>
            <a:r>
              <a:rPr lang="en-US" sz="1400" dirty="0" smtClean="0"/>
              <a:t>l-iteration </a:t>
            </a:r>
            <a:r>
              <a:rPr lang="en-US" sz="1400" dirty="0"/>
              <a:t>of the iterative loop is obtained adding the restoring force vector of mooring cables</a:t>
            </a:r>
            <a:r>
              <a:rPr lang="en-US" sz="1400" dirty="0" smtClean="0"/>
              <a:t>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n-US" sz="1400" dirty="0" smtClean="0"/>
              <a:t>The </a:t>
            </a:r>
            <a:r>
              <a:rPr lang="en-US" sz="1400" dirty="0"/>
              <a:t>fairlead position of the cable is updated. Then, the dynamics of cable is calculated. The stiffness matrix of the different lines is evaluated by numerical differentiation. For every </a:t>
            </a:r>
            <a:r>
              <a:rPr lang="en-US" sz="1400" dirty="0" smtClean="0"/>
              <a:t>l-iteration </a:t>
            </a:r>
            <a:r>
              <a:rPr lang="en-US" sz="1400" dirty="0"/>
              <a:t>of the floater dynamics loop, the restoring mooring forces are evaluated</a:t>
            </a:r>
            <a:r>
              <a:rPr lang="en-US" sz="1400" dirty="0" smtClean="0"/>
              <a:t>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n-US" sz="1400" dirty="0" smtClean="0"/>
              <a:t>A </a:t>
            </a:r>
            <a:r>
              <a:rPr lang="en-US" sz="1400" dirty="0"/>
              <a:t>new </a:t>
            </a:r>
            <a:r>
              <a:rPr lang="en-US" sz="1400" dirty="0" smtClean="0"/>
              <a:t>l+1+iteration </a:t>
            </a:r>
            <a:r>
              <a:rPr lang="en-US" sz="1400" dirty="0"/>
              <a:t>from step 2 to 5 is carried out, until the convergence of the floater dynamics loop is reached</a:t>
            </a:r>
            <a:r>
              <a:rPr lang="en-US" sz="1400" dirty="0" smtClean="0"/>
              <a:t>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n-US" sz="1400" dirty="0" smtClean="0"/>
              <a:t>Once </a:t>
            </a:r>
            <a:r>
              <a:rPr lang="en-US" sz="1400" dirty="0"/>
              <a:t>the floater dynamics obtaining has converged, a new </a:t>
            </a:r>
            <a:r>
              <a:rPr lang="en-US" sz="1400" dirty="0" smtClean="0"/>
              <a:t>k+1-iteration </a:t>
            </a:r>
            <a:r>
              <a:rPr lang="en-US" sz="1400" dirty="0"/>
              <a:t>of the velocity potential loop is done until convergence. When the convergence of this loop has been achieved, a new time step solution is initiated.</a:t>
            </a:r>
            <a:endParaRPr lang="es-ES" sz="1400" dirty="0"/>
          </a:p>
        </p:txBody>
      </p:sp>
      <p:grpSp>
        <p:nvGrpSpPr>
          <p:cNvPr id="3" name="Grupo 2"/>
          <p:cNvGrpSpPr/>
          <p:nvPr/>
        </p:nvGrpSpPr>
        <p:grpSpPr>
          <a:xfrm>
            <a:off x="277385" y="809805"/>
            <a:ext cx="6407446" cy="5292727"/>
            <a:chOff x="2367342" y="242599"/>
            <a:chExt cx="7505934" cy="6182624"/>
          </a:xfrm>
        </p:grpSpPr>
        <p:sp>
          <p:nvSpPr>
            <p:cNvPr id="52" name="Rectangle 30"/>
            <p:cNvSpPr/>
            <p:nvPr/>
          </p:nvSpPr>
          <p:spPr>
            <a:xfrm>
              <a:off x="2367342" y="246832"/>
              <a:ext cx="7505934" cy="61783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ES" sz="1400"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grpSp>
          <p:nvGrpSpPr>
            <p:cNvPr id="21" name="Grupo 20"/>
            <p:cNvGrpSpPr/>
            <p:nvPr/>
          </p:nvGrpSpPr>
          <p:grpSpPr>
            <a:xfrm>
              <a:off x="5901851" y="3717052"/>
              <a:ext cx="1585595" cy="540000"/>
              <a:chOff x="6081566" y="3513300"/>
              <a:chExt cx="1585595" cy="540000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2" name="Text Box 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118713" y="3519352"/>
                    <a:ext cx="1511300" cy="45402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t" anchorCtr="0">
                    <a:noAutofit/>
                  </a:bodyPr>
                  <a:lstStyle/>
                  <a:p>
                    <a:pPr algn="ctr">
                      <a:lnSpc>
                        <a:spcPct val="115000"/>
                      </a:lnSpc>
                      <a:spcAft>
                        <a:spcPts val="100"/>
                      </a:spcAft>
                    </a:pPr>
                    <a:r>
                      <a:rPr lang="es-ES" sz="1050" dirty="0" err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a:t>Update</a:t>
                    </a:r>
                    <a:r>
                      <a:rPr lang="es-ES" sz="105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a:t>:</a:t>
                    </a:r>
                    <a:endParaRPr lang="es-ES" sz="1050" dirty="0">
                      <a:effectLst/>
                      <a:latin typeface="Cambria Math" panose="02040503050406030204" pitchFamily="18" charset="0"/>
                      <a:ea typeface="Cambria Math" panose="02040503050406030204" pitchFamily="18" charset="0"/>
                      <a:cs typeface="Times New Roman" panose="02020603050405020304" pitchFamily="18" charset="0"/>
                    </a:endParaRPr>
                  </a:p>
                  <a:p>
                    <a:pPr algn="ctr">
                      <a:lnSpc>
                        <a:spcPct val="115000"/>
                      </a:lnSpc>
                      <a:spcAft>
                        <a:spcPts val="1000"/>
                      </a:spcAft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es-ES" sz="800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es-ES" sz="800" b="0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s-ES" sz="800" b="0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s-ES" sz="800" b="0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𝑛</m:t>
                              </m:r>
                              <m:r>
                                <a:rPr lang="en-US" sz="800" b="0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s-ES" sz="800" b="0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𝑘</m:t>
                              </m:r>
                              <m:r>
                                <a:rPr lang="en-US" sz="800" b="0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s-ES" sz="800" b="0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𝑙</m:t>
                              </m:r>
                            </m:sup>
                          </m:sSubSup>
                          <m:d>
                            <m:dPr>
                              <m:ctrlPr>
                                <a:rPr lang="es-ES" sz="800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s-ES" sz="800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800" b="0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𝑋</m:t>
                                  </m:r>
                                </m:e>
                                <m:sup>
                                  <m:r>
                                    <a:rPr lang="en-US" sz="800" b="0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𝑛</m:t>
                                  </m:r>
                                  <m:r>
                                    <a:rPr lang="en-US" sz="800" b="0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,</m:t>
                                  </m:r>
                                  <m:r>
                                    <a:rPr lang="en-US" sz="800" b="0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𝑘</m:t>
                                  </m:r>
                                  <m:r>
                                    <a:rPr lang="en-US" sz="800" b="0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,</m:t>
                                  </m:r>
                                  <m:r>
                                    <a:rPr lang="en-US" sz="800" b="0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𝑙</m:t>
                                  </m:r>
                                </m:sup>
                              </m:sSup>
                              <m:r>
                                <a:rPr lang="en-US" sz="800" b="0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s-ES" sz="800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̇"/>
                                      <m:ctrlPr>
                                        <a:rPr lang="es-ES" sz="800" i="1"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800" b="0" i="1"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𝑋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en-US" sz="800" b="0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𝑛</m:t>
                                  </m:r>
                                  <m:r>
                                    <a:rPr lang="en-US" sz="800" b="0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,</m:t>
                                  </m:r>
                                  <m:r>
                                    <a:rPr lang="en-US" sz="800" b="0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𝑘</m:t>
                                  </m:r>
                                  <m:r>
                                    <a:rPr lang="en-US" sz="800" b="0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,</m:t>
                                  </m:r>
                                  <m:r>
                                    <a:rPr lang="en-US" sz="800" b="0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𝑙</m:t>
                                  </m:r>
                                </m:sup>
                              </m:sSup>
                              <m:r>
                                <a:rPr lang="en-US" sz="800" b="0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s-ES" sz="800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̈"/>
                                      <m:ctrlPr>
                                        <a:rPr lang="es-ES" sz="800" i="1"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800" b="0" i="1"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𝑋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en-US" sz="800" b="0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𝑛</m:t>
                                  </m:r>
                                  <m:r>
                                    <a:rPr lang="en-US" sz="800" b="0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,</m:t>
                                  </m:r>
                                  <m:r>
                                    <a:rPr lang="en-US" sz="800" b="0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𝑘</m:t>
                                  </m:r>
                                  <m:r>
                                    <a:rPr lang="en-US" sz="800" b="0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,</m:t>
                                  </m:r>
                                  <m:r>
                                    <a:rPr lang="en-US" sz="800" b="0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𝑙</m:t>
                                  </m:r>
                                </m:sup>
                              </m:sSup>
                            </m:e>
                          </m:d>
                        </m:oMath>
                      </m:oMathPara>
                    </a14:m>
                    <a:endParaRPr lang="es-ES" sz="1000" dirty="0">
                      <a:effectLst/>
                      <a:latin typeface="Cambria Math" panose="02040503050406030204" pitchFamily="18" charset="0"/>
                      <a:ea typeface="Cambria Math" panose="020405030504060302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5" name="Text Box 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6118713" y="3519352"/>
                    <a:ext cx="1511300" cy="454025"/>
                  </a:xfrm>
                  <a:prstGeom prst="rect">
                    <a:avLst/>
                  </a:prstGeom>
                  <a:blipFill rotWithShape="0">
                    <a:blip r:embed="rId4" cstate="print"/>
                    <a:stretch>
                      <a:fillRect b="-8108"/>
                    </a:stretch>
                  </a:blip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r>
                      <a:rPr lang="es-E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8" name="Rectangle 13"/>
              <p:cNvSpPr/>
              <p:nvPr/>
            </p:nvSpPr>
            <p:spPr>
              <a:xfrm>
                <a:off x="6081566" y="3513300"/>
                <a:ext cx="1585595" cy="54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s-ES" sz="140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p:grpSp>
        <p:grpSp>
          <p:nvGrpSpPr>
            <p:cNvPr id="24" name="Grupo 23"/>
            <p:cNvGrpSpPr/>
            <p:nvPr/>
          </p:nvGrpSpPr>
          <p:grpSpPr>
            <a:xfrm>
              <a:off x="5344321" y="2075915"/>
              <a:ext cx="2700655" cy="324000"/>
              <a:chOff x="5585621" y="2367125"/>
              <a:chExt cx="2700655" cy="324000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" name="Text Box 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585621" y="2386568"/>
                    <a:ext cx="2700655" cy="28511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t" anchorCtr="0">
                    <a:noAutofit/>
                  </a:bodyPr>
                  <a:lstStyle/>
                  <a:p>
                    <a:pPr algn="ctr">
                      <a:lnSpc>
                        <a:spcPct val="115000"/>
                      </a:lnSpc>
                      <a:spcAft>
                        <a:spcPts val="1000"/>
                      </a:spcAft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es-ES" sz="800" i="1" smtClean="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800" b="0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𝐹</m:t>
                              </m:r>
                            </m:e>
                            <m:sub/>
                            <m:sup>
                              <m:r>
                                <a:rPr lang="es-ES" sz="800" b="0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𝑛</m:t>
                              </m:r>
                              <m:r>
                                <a:rPr lang="en-US" sz="800" b="0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s-ES" sz="800" b="0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𝑘</m:t>
                              </m:r>
                              <m:r>
                                <a:rPr lang="en-US" sz="800" b="0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s-ES" sz="800" b="0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𝑙</m:t>
                              </m:r>
                            </m:sup>
                          </m:sSubSup>
                          <m:r>
                            <a:rPr lang="en-US" sz="800" b="0" i="1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=</m:t>
                          </m:r>
                          <m:sSubSup>
                            <m:sSubSupPr>
                              <m:ctrlPr>
                                <a:rPr lang="es-ES" sz="800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es-ES" sz="800" b="0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s-ES" sz="800" b="0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s-ES" sz="800" b="0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𝑛</m:t>
                              </m:r>
                              <m:r>
                                <a:rPr lang="en-US" sz="800" b="0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s-ES" sz="800" b="0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𝑘</m:t>
                              </m:r>
                              <m:r>
                                <a:rPr lang="es-ES" sz="800" b="0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−1,</m:t>
                              </m:r>
                              <m:r>
                                <a:rPr lang="es-ES" sz="800" b="0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𝑙</m:t>
                              </m:r>
                              <m:r>
                                <a:rPr lang="en-US" sz="800" b="0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−1</m:t>
                              </m:r>
                            </m:sup>
                          </m:sSubSup>
                          <m:r>
                            <a:rPr lang="en-US" sz="800" b="0" i="1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s-ES" sz="800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es-ES" sz="800" b="0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s-ES" sz="800" b="0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𝐻</m:t>
                              </m:r>
                            </m:sub>
                            <m:sup>
                              <m:r>
                                <a:rPr lang="es-ES" sz="800" b="0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𝑛</m:t>
                              </m:r>
                              <m:r>
                                <a:rPr lang="es-ES" sz="800" b="0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s-ES" sz="800" b="0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𝑘</m:t>
                              </m:r>
                              <m:r>
                                <a:rPr lang="es-ES" sz="800" b="0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−1</m:t>
                              </m:r>
                            </m:sup>
                          </m:sSubSup>
                          <m:r>
                            <a:rPr lang="en-US" sz="800" b="0" i="1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s-ES" sz="800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acc>
                                <m:accPr>
                                  <m:chr m:val="̿"/>
                                  <m:ctrlPr>
                                    <a:rPr lang="es-ES" sz="800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m:rPr>
                                      <m:nor/>
                                    </m:rPr>
                                    <a:rPr lang="en-US" sz="800" b="1" i="0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K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800" b="0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𝑀</m:t>
                              </m:r>
                            </m:sub>
                            <m:sup>
                              <m:r>
                                <a:rPr lang="en-US" sz="800" b="0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𝑛</m:t>
                              </m:r>
                              <m:r>
                                <a:rPr lang="en-US" sz="800" b="0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sz="800" b="0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𝑘</m:t>
                              </m:r>
                              <m:r>
                                <a:rPr lang="en-US" sz="800" b="0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−1</m:t>
                              </m:r>
                            </m:sup>
                          </m:sSubSup>
                          <m:sSup>
                            <m:sSupPr>
                              <m:ctrlPr>
                                <a:rPr lang="es-ES" sz="800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800" b="0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𝑋</m:t>
                              </m:r>
                            </m:e>
                            <m:sup>
                              <m:r>
                                <a:rPr lang="en-US" sz="800" b="0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𝑛</m:t>
                              </m:r>
                              <m:r>
                                <a:rPr lang="en-US" sz="800" b="0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sz="800" b="0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𝑘</m:t>
                              </m:r>
                              <m:r>
                                <a:rPr lang="en-US" sz="800" b="0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−1,</m:t>
                              </m:r>
                              <m:r>
                                <a:rPr lang="en-US" sz="800" b="0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𝑙</m:t>
                              </m:r>
                              <m:r>
                                <a:rPr lang="en-US" sz="800" b="0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−1</m:t>
                              </m:r>
                            </m:sup>
                          </m:sSup>
                        </m:oMath>
                      </m:oMathPara>
                    </a14:m>
                    <a:endParaRPr lang="es-ES" sz="1000" dirty="0">
                      <a:effectLst/>
                      <a:latin typeface="Cambria Math" panose="02040503050406030204" pitchFamily="18" charset="0"/>
                      <a:ea typeface="Cambria Math" panose="020405030504060302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0" name="Text Box 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5585621" y="2386568"/>
                    <a:ext cx="2700655" cy="285115"/>
                  </a:xfrm>
                  <a:prstGeom prst="rect">
                    <a:avLst/>
                  </a:prstGeom>
                  <a:blipFill rotWithShape="0">
                    <a:blip r:embed="rId5" cstate="print"/>
                    <a:stretch>
                      <a:fillRect/>
                    </a:stretch>
                  </a:blip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r>
                      <a:rPr lang="es-E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6" name="Rectangle 15"/>
              <p:cNvSpPr/>
              <p:nvPr/>
            </p:nvSpPr>
            <p:spPr>
              <a:xfrm>
                <a:off x="5585948" y="2367125"/>
                <a:ext cx="2700000" cy="324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s-ES" sz="140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p:grpSp>
        <p:sp>
          <p:nvSpPr>
            <p:cNvPr id="27" name="Text Box 2"/>
            <p:cNvSpPr txBox="1">
              <a:spLocks noChangeArrowheads="1"/>
            </p:cNvSpPr>
            <p:nvPr/>
          </p:nvSpPr>
          <p:spPr bwMode="auto">
            <a:xfrm>
              <a:off x="5344321" y="5064985"/>
              <a:ext cx="475615" cy="253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200"/>
                </a:spcAft>
              </a:pPr>
              <a:r>
                <a:rPr lang="es-ES" sz="1050" dirty="0">
                  <a:effectLst/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No</a:t>
              </a:r>
            </a:p>
          </p:txBody>
        </p:sp>
        <p:grpSp>
          <p:nvGrpSpPr>
            <p:cNvPr id="28" name="Grupo 27"/>
            <p:cNvGrpSpPr/>
            <p:nvPr/>
          </p:nvGrpSpPr>
          <p:grpSpPr>
            <a:xfrm>
              <a:off x="3466468" y="4903277"/>
              <a:ext cx="1836000" cy="828000"/>
              <a:chOff x="3680631" y="4411190"/>
              <a:chExt cx="1844040" cy="802322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9" name="Text Box 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883196" y="4531566"/>
                    <a:ext cx="1474470" cy="45846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t" anchorCtr="0">
                    <a:noAutofit/>
                  </a:bodyPr>
                  <a:lstStyle/>
                  <a:p>
                    <a:pPr algn="ctr">
                      <a:lnSpc>
                        <a:spcPct val="115000"/>
                      </a:lnSpc>
                      <a:spcAft>
                        <a:spcPts val="100"/>
                      </a:spcAft>
                    </a:pPr>
                    <a:r>
                      <a:rPr lang="es-ES" sz="800" dirty="0" err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a:t>Convergence</a:t>
                    </a:r>
                    <a:r>
                      <a:rPr lang="en-US" sz="800" dirty="0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a:t>:</a:t>
                    </a:r>
                    <a:endParaRPr lang="es-ES" sz="1000" dirty="0">
                      <a:effectLst/>
                      <a:latin typeface="Cambria Math" panose="02040503050406030204" pitchFamily="18" charset="0"/>
                      <a:ea typeface="Cambria Math" panose="02040503050406030204" pitchFamily="18" charset="0"/>
                      <a:cs typeface="Times New Roman" panose="02020603050405020304" pitchFamily="18" charset="0"/>
                    </a:endParaRPr>
                  </a:p>
                  <a:p>
                    <a:pPr algn="ctr">
                      <a:lnSpc>
                        <a:spcPct val="115000"/>
                      </a:lnSpc>
                      <a:spcAft>
                        <a:spcPts val="1000"/>
                      </a:spcAft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‖"/>
                              <m:endChr m:val="‖"/>
                              <m:ctrlPr>
                                <a:rPr lang="es-ES" sz="800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s-ES" sz="800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800" b="0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𝑋</m:t>
                                  </m:r>
                                </m:e>
                                <m:sup>
                                  <m:r>
                                    <a:rPr lang="en-US" sz="800" b="0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𝑛</m:t>
                                  </m:r>
                                  <m:r>
                                    <a:rPr lang="en-US" sz="800" b="0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,</m:t>
                                  </m:r>
                                  <m:r>
                                    <a:rPr lang="en-US" sz="800" b="0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𝑘</m:t>
                                  </m:r>
                                </m:sup>
                              </m:sSup>
                              <m:r>
                                <a:rPr lang="en-US" sz="800" b="0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s-ES" sz="800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800" b="0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𝑋</m:t>
                                  </m:r>
                                </m:e>
                                <m:sup>
                                  <m:r>
                                    <a:rPr lang="en-US" sz="800" b="0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𝑛</m:t>
                                  </m:r>
                                  <m:r>
                                    <a:rPr lang="en-US" sz="800" b="0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,</m:t>
                                  </m:r>
                                  <m:r>
                                    <a:rPr lang="en-US" sz="800" b="0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𝑘</m:t>
                                  </m:r>
                                  <m:r>
                                    <a:rPr lang="en-US" sz="800" b="0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−1</m:t>
                                  </m:r>
                                </m:sup>
                              </m:sSup>
                            </m:e>
                          </m:d>
                          <m:r>
                            <a:rPr lang="en-US" sz="800" b="0" i="1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&lt;</m:t>
                          </m:r>
                          <m:sSub>
                            <m:sSubPr>
                              <m:ctrlPr>
                                <a:rPr lang="es-ES" sz="800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800" b="0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sz="800" b="0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𝑘</m:t>
                              </m:r>
                            </m:sub>
                          </m:sSub>
                        </m:oMath>
                      </m:oMathPara>
                    </a14:m>
                    <a:endParaRPr lang="es-ES" sz="1000" dirty="0">
                      <a:effectLst/>
                      <a:latin typeface="Cambria Math" panose="02040503050406030204" pitchFamily="18" charset="0"/>
                      <a:ea typeface="Cambria Math" panose="020405030504060302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1" name="Text Box 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3883196" y="4531566"/>
                    <a:ext cx="1474470" cy="458468"/>
                  </a:xfrm>
                  <a:prstGeom prst="rect">
                    <a:avLst/>
                  </a:prstGeom>
                  <a:blipFill rotWithShape="0">
                    <a:blip r:embed="rId6" cstate="print"/>
                    <a:stretch>
                      <a:fillRect/>
                    </a:stretch>
                  </a:blip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r>
                      <a:rPr lang="es-E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30" name="Flowchart: Decision 24"/>
              <p:cNvSpPr/>
              <p:nvPr/>
            </p:nvSpPr>
            <p:spPr>
              <a:xfrm>
                <a:off x="3680631" y="4411190"/>
                <a:ext cx="1844040" cy="802322"/>
              </a:xfrm>
              <a:prstGeom prst="flowChartDecision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s-ES" sz="140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p:grpSp>
        <p:sp>
          <p:nvSpPr>
            <p:cNvPr id="31" name="Text Box 2"/>
            <p:cNvSpPr txBox="1">
              <a:spLocks noChangeArrowheads="1"/>
            </p:cNvSpPr>
            <p:nvPr/>
          </p:nvSpPr>
          <p:spPr bwMode="auto">
            <a:xfrm>
              <a:off x="5301879" y="3733687"/>
              <a:ext cx="475615" cy="253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200"/>
                </a:spcAft>
              </a:pPr>
              <a:r>
                <a:rPr lang="es-ES" sz="1050" dirty="0">
                  <a:effectLst/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No</a:t>
              </a:r>
            </a:p>
          </p:txBody>
        </p:sp>
        <p:sp>
          <p:nvSpPr>
            <p:cNvPr id="32" name="Text Box 2"/>
            <p:cNvSpPr txBox="1">
              <a:spLocks noChangeArrowheads="1"/>
            </p:cNvSpPr>
            <p:nvPr/>
          </p:nvSpPr>
          <p:spPr bwMode="auto">
            <a:xfrm>
              <a:off x="4878531" y="5950012"/>
              <a:ext cx="496262" cy="253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200"/>
                </a:spcAft>
              </a:pPr>
              <a:r>
                <a:rPr lang="es-ES" sz="1050" dirty="0" smtClean="0"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Yes</a:t>
              </a:r>
              <a:endParaRPr lang="es-ES" sz="1050" dirty="0"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33" name="Grupo 32"/>
            <p:cNvGrpSpPr/>
            <p:nvPr/>
          </p:nvGrpSpPr>
          <p:grpSpPr>
            <a:xfrm>
              <a:off x="5923552" y="5137277"/>
              <a:ext cx="2406026" cy="360000"/>
              <a:chOff x="6106014" y="4565495"/>
              <a:chExt cx="2245996" cy="374650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4" name="Text Box 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106014" y="4597245"/>
                    <a:ext cx="2245996" cy="31115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t" anchorCtr="0">
                    <a:noAutofit/>
                  </a:bodyPr>
                  <a:lstStyle/>
                  <a:p>
                    <a:pPr algn="ctr">
                      <a:lnSpc>
                        <a:spcPct val="115000"/>
                      </a:lnSpc>
                      <a:spcAft>
                        <a:spcPts val="100"/>
                      </a:spcAft>
                    </a:pPr>
                    <a:r>
                      <a:rPr lang="es-ES" sz="1050" dirty="0" err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a:t>Calculus</a:t>
                    </a:r>
                    <a:r>
                      <a:rPr lang="es-ES" sz="1050" dirty="0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a:t>:  </a:t>
                    </a:r>
                    <a14:m>
                      <m:oMath xmlns:m="http://schemas.openxmlformats.org/officeDocument/2006/math">
                        <m:sSubSup>
                          <m:sSubSupPr>
                            <m:ctrlPr>
                              <a:rPr lang="es-ES" sz="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acc>
                              <m:accPr>
                                <m:chr m:val="̿"/>
                                <m:ctrlPr>
                                  <a:rPr lang="es-ES" sz="8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m:rPr>
                                    <m:nor/>
                                  </m:rPr>
                                  <a:rPr lang="en-US" sz="800" b="1" i="0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K</m:t>
                                </m:r>
                              </m:e>
                            </m:acc>
                          </m:e>
                          <m:sub>
                            <m:r>
                              <a:rPr lang="en-US" sz="800" b="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𝑀</m:t>
                            </m:r>
                          </m:sub>
                          <m:sup>
                            <m:r>
                              <a:rPr lang="en-US" sz="800" b="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  <m:r>
                              <a:rPr lang="es-ES" sz="800" b="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,</m:t>
                            </m:r>
                            <m:r>
                              <a:rPr lang="en-US" sz="800" b="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𝑘</m:t>
                            </m:r>
                          </m:sup>
                        </m:sSubSup>
                        <m:d>
                          <m:dPr>
                            <m:ctrlPr>
                              <a:rPr lang="es-ES" sz="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s-ES" sz="8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800" b="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𝑋</m:t>
                                </m:r>
                              </m:e>
                              <m:sup>
                                <m:r>
                                  <a:rPr lang="en-US" sz="800" b="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𝑛</m:t>
                                </m:r>
                                <m:r>
                                  <a:rPr lang="es-ES" sz="800" b="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,</m:t>
                                </m:r>
                                <m:r>
                                  <a:rPr lang="en-US" sz="800" b="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𝑘</m:t>
                                </m:r>
                              </m:sup>
                            </m:sSup>
                          </m:e>
                        </m:d>
                      </m:oMath>
                    </a14:m>
                    <a:r>
                      <a:rPr lang="es-ES" sz="800" dirty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a:t>; </a:t>
                    </a:r>
                    <a14:m>
                      <m:oMath xmlns:m="http://schemas.openxmlformats.org/officeDocument/2006/math">
                        <m:sSubSup>
                          <m:sSubSupPr>
                            <m:ctrlPr>
                              <a:rPr lang="es-ES" sz="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s-ES" sz="800" b="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s-ES" sz="800" b="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𝐻</m:t>
                            </m:r>
                          </m:sub>
                          <m:sup>
                            <m:r>
                              <a:rPr lang="es-ES" sz="800" b="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  <m:r>
                              <a:rPr lang="es-ES" sz="800" b="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,</m:t>
                            </m:r>
                            <m:r>
                              <a:rPr lang="es-ES" sz="800" b="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𝑘</m:t>
                            </m:r>
                          </m:sup>
                        </m:sSubSup>
                        <m:d>
                          <m:dPr>
                            <m:ctrlPr>
                              <a:rPr lang="es-ES" sz="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s-ES" sz="8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800" b="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𝑋</m:t>
                                </m:r>
                              </m:e>
                              <m:sup>
                                <m:r>
                                  <a:rPr lang="en-US" sz="800" b="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𝑛</m:t>
                                </m:r>
                                <m:r>
                                  <a:rPr lang="es-ES" sz="800" b="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,</m:t>
                                </m:r>
                                <m:r>
                                  <a:rPr lang="en-US" sz="800" b="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𝑘</m:t>
                                </m:r>
                              </m:sup>
                            </m:sSup>
                            <m:r>
                              <a:rPr lang="es-ES" sz="800" b="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es-ES" sz="8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̇"/>
                                    <m:ctrlPr>
                                      <a:rPr lang="es-ES" sz="800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800" b="0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𝑋</m:t>
                                    </m:r>
                                  </m:e>
                                </m:acc>
                              </m:e>
                              <m:sup>
                                <m:r>
                                  <a:rPr lang="en-US" sz="800" b="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𝑛</m:t>
                                </m:r>
                                <m:r>
                                  <a:rPr lang="es-ES" sz="800" b="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,</m:t>
                                </m:r>
                                <m:r>
                                  <a:rPr lang="en-US" sz="800" b="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𝑘</m:t>
                                </m:r>
                              </m:sup>
                            </m:sSup>
                          </m:e>
                        </m:d>
                      </m:oMath>
                    </a14:m>
                    <a:endParaRPr lang="es-ES" sz="1000" dirty="0">
                      <a:effectLst/>
                      <a:latin typeface="Cambria Math" panose="02040503050406030204" pitchFamily="18" charset="0"/>
                      <a:ea typeface="Cambria Math" panose="020405030504060302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23" name="Text Box 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6106014" y="4597245"/>
                    <a:ext cx="2245996" cy="311150"/>
                  </a:xfrm>
                  <a:prstGeom prst="rect">
                    <a:avLst/>
                  </a:prstGeom>
                  <a:blipFill rotWithShape="0">
                    <a:blip r:embed="rId7" cstate="print"/>
                    <a:stretch>
                      <a:fillRect b="-12245"/>
                    </a:stretch>
                  </a:blip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r>
                      <a:rPr lang="es-E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35" name="Rectangle 29"/>
              <p:cNvSpPr/>
              <p:nvPr/>
            </p:nvSpPr>
            <p:spPr>
              <a:xfrm>
                <a:off x="6106014" y="4565495"/>
                <a:ext cx="2245995" cy="37465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s-ES" sz="140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p:grpSp>
        <p:grpSp>
          <p:nvGrpSpPr>
            <p:cNvPr id="36" name="Grupo 35"/>
            <p:cNvGrpSpPr/>
            <p:nvPr/>
          </p:nvGrpSpPr>
          <p:grpSpPr>
            <a:xfrm>
              <a:off x="8329578" y="3137919"/>
              <a:ext cx="720000" cy="232410"/>
              <a:chOff x="8317389" y="3768787"/>
              <a:chExt cx="728935" cy="232410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7" name="Text Box 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317389" y="3768787"/>
                    <a:ext cx="728935" cy="23241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t" anchorCtr="0">
                    <a:noAutofit/>
                  </a:bodyPr>
                  <a:lstStyle/>
                  <a:p>
                    <a:pPr algn="ctr">
                      <a:lnSpc>
                        <a:spcPct val="115000"/>
                      </a:lnSpc>
                      <a:spcAft>
                        <a:spcPts val="1000"/>
                      </a:spcAft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s-ES" sz="800" i="1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𝑘</m:t>
                          </m:r>
                          <m:r>
                            <a:rPr lang="es-ES" sz="800" i="1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=</m:t>
                          </m:r>
                          <m:r>
                            <a:rPr lang="es-ES" sz="800" i="1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𝑘</m:t>
                          </m:r>
                          <m:r>
                            <a:rPr lang="es-ES" sz="800" i="1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+1</m:t>
                          </m:r>
                        </m:oMath>
                      </m:oMathPara>
                    </a14:m>
                    <a:endParaRPr lang="es-ES" sz="1000" dirty="0">
                      <a:effectLst/>
                      <a:latin typeface="Cambria Math" panose="02040503050406030204" pitchFamily="18" charset="0"/>
                      <a:ea typeface="Cambria Math" panose="020405030504060302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6" name="Text Box 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8317389" y="3768787"/>
                    <a:ext cx="728935" cy="232410"/>
                  </a:xfrm>
                  <a:prstGeom prst="rect">
                    <a:avLst/>
                  </a:prstGeom>
                  <a:blipFill rotWithShape="0">
                    <a:blip r:embed="rId8" cstate="print"/>
                    <a:stretch>
                      <a:fillRect/>
                    </a:stretch>
                  </a:blip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r>
                      <a:rPr lang="es-E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38" name="Rectangle 34"/>
              <p:cNvSpPr/>
              <p:nvPr/>
            </p:nvSpPr>
            <p:spPr>
              <a:xfrm>
                <a:off x="8326324" y="3776992"/>
                <a:ext cx="720000" cy="216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s-ES" sz="140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p:grpSp>
        <p:grpSp>
          <p:nvGrpSpPr>
            <p:cNvPr id="39" name="Grupo 38"/>
            <p:cNvGrpSpPr/>
            <p:nvPr/>
          </p:nvGrpSpPr>
          <p:grpSpPr>
            <a:xfrm>
              <a:off x="5923552" y="6079069"/>
              <a:ext cx="1569720" cy="248285"/>
              <a:chOff x="6076865" y="6052906"/>
              <a:chExt cx="1569720" cy="248285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0" name="Text Box 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076865" y="6052906"/>
                    <a:ext cx="1569720" cy="24828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t" anchorCtr="0">
                    <a:noAutofit/>
                  </a:bodyPr>
                  <a:lstStyle/>
                  <a:p>
                    <a:pPr algn="ctr">
                      <a:lnSpc>
                        <a:spcPct val="115000"/>
                      </a:lnSpc>
                      <a:spcAft>
                        <a:spcPts val="240"/>
                      </a:spcAft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s-ES" sz="800" i="1" smtClean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𝑛</m:t>
                          </m:r>
                          <m:r>
                            <a:rPr lang="es-ES" sz="800" i="1" smtClean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=</m:t>
                          </m:r>
                          <m:r>
                            <a:rPr lang="es-ES" sz="800" i="1" smtClean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𝑛</m:t>
                          </m:r>
                          <m:r>
                            <a:rPr lang="es-ES" sz="800" i="1" smtClean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+1;  </m:t>
                          </m:r>
                          <m:r>
                            <a:rPr lang="es-ES" sz="800" i="1" smtClean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𝑘</m:t>
                          </m:r>
                          <m:r>
                            <a:rPr lang="es-ES" sz="800" i="1" smtClean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=1;  </m:t>
                          </m:r>
                          <m:r>
                            <a:rPr lang="es-ES" sz="800" i="1" smtClean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𝑙</m:t>
                          </m:r>
                          <m:r>
                            <a:rPr lang="es-ES" sz="800" i="1" smtClean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=1</m:t>
                          </m:r>
                        </m:oMath>
                      </m:oMathPara>
                    </a14:m>
                    <a:endParaRPr lang="es-ES" sz="1000" dirty="0">
                      <a:effectLst/>
                      <a:latin typeface="Cambria Math" panose="02040503050406030204" pitchFamily="18" charset="0"/>
                      <a:ea typeface="Cambria Math" panose="020405030504060302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40" name="Text Box 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6076865" y="6052906"/>
                    <a:ext cx="1569720" cy="248285"/>
                  </a:xfrm>
                  <a:prstGeom prst="rect">
                    <a:avLst/>
                  </a:prstGeom>
                  <a:blipFill rotWithShape="0">
                    <a:blip r:embed="rId9" cstate="print"/>
                    <a:stretch>
                      <a:fillRect/>
                    </a:stretch>
                  </a:blip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r>
                      <a:rPr lang="es-E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41" name="Rectangle 43"/>
              <p:cNvSpPr/>
              <p:nvPr/>
            </p:nvSpPr>
            <p:spPr>
              <a:xfrm>
                <a:off x="6093630" y="6087048"/>
                <a:ext cx="1548000" cy="18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s-ES" sz="140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p:grpSp>
        <p:grpSp>
          <p:nvGrpSpPr>
            <p:cNvPr id="42" name="Grupo 41"/>
            <p:cNvGrpSpPr/>
            <p:nvPr/>
          </p:nvGrpSpPr>
          <p:grpSpPr>
            <a:xfrm>
              <a:off x="7051770" y="354398"/>
              <a:ext cx="1692000" cy="720001"/>
              <a:chOff x="7185831" y="724696"/>
              <a:chExt cx="1692000" cy="720001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3" name="Text Box 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187499" y="724696"/>
                    <a:ext cx="1688665" cy="72000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t" anchorCtr="0">
                    <a:noAutofit/>
                  </a:bodyPr>
                  <a:lstStyle/>
                  <a:p>
                    <a:pPr algn="ctr">
                      <a:lnSpc>
                        <a:spcPct val="115000"/>
                      </a:lnSpc>
                      <a:spcAft>
                        <a:spcPts val="100"/>
                      </a:spcAft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es-ES" sz="800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es-ES" sz="800" b="0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s-ES" sz="800" b="0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s-ES" sz="800" b="0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𝑛</m:t>
                              </m:r>
                              <m:r>
                                <a:rPr lang="en-US" sz="800" b="0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s-ES" sz="800" b="0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0,0</m:t>
                              </m:r>
                            </m:sup>
                          </m:sSubSup>
                          <m:r>
                            <a:rPr lang="es-ES" sz="800" b="0" i="1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=</m:t>
                          </m:r>
                          <m:sSubSup>
                            <m:sSubSupPr>
                              <m:ctrlPr>
                                <a:rPr lang="es-ES" sz="800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es-ES" sz="800" b="0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s-ES" sz="800" b="0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s-ES" sz="800" b="0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𝑛</m:t>
                              </m:r>
                              <m:r>
                                <a:rPr lang="es-ES" sz="800" b="0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−1</m:t>
                              </m:r>
                            </m:sup>
                          </m:sSubSup>
                        </m:oMath>
                      </m:oMathPara>
                    </a14:m>
                    <a:endParaRPr lang="es-ES" sz="1000" dirty="0">
                      <a:effectLst/>
                      <a:latin typeface="Cambria Math" panose="02040503050406030204" pitchFamily="18" charset="0"/>
                      <a:ea typeface="Cambria Math" panose="02040503050406030204" pitchFamily="18" charset="0"/>
                      <a:cs typeface="Times New Roman" panose="02020603050405020304" pitchFamily="18" charset="0"/>
                    </a:endParaRPr>
                  </a:p>
                  <a:p>
                    <a:pPr algn="ctr">
                      <a:lnSpc>
                        <a:spcPct val="115000"/>
                      </a:lnSpc>
                      <a:spcAft>
                        <a:spcPts val="100"/>
                      </a:spcAft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es-ES" sz="800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es-ES" sz="800" b="0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s-ES" sz="800" b="0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𝐻</m:t>
                              </m:r>
                            </m:sub>
                            <m:sup>
                              <m:r>
                                <a:rPr lang="es-ES" sz="800" b="0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𝑛</m:t>
                              </m:r>
                              <m:r>
                                <a:rPr lang="es-ES" sz="800" b="0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,0</m:t>
                              </m:r>
                            </m:sup>
                          </m:sSubSup>
                          <m:r>
                            <a:rPr lang="es-ES" sz="800" b="0" i="1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=</m:t>
                          </m:r>
                          <m:sSubSup>
                            <m:sSubSupPr>
                              <m:ctrlPr>
                                <a:rPr lang="es-ES" sz="800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es-ES" sz="800" b="0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s-ES" sz="800" b="0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𝐻</m:t>
                              </m:r>
                            </m:sub>
                            <m:sup>
                              <m:r>
                                <a:rPr lang="es-ES" sz="800" b="0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𝑛</m:t>
                              </m:r>
                              <m:r>
                                <a:rPr lang="es-ES" sz="800" b="0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−1</m:t>
                              </m:r>
                            </m:sup>
                          </m:sSubSup>
                        </m:oMath>
                      </m:oMathPara>
                    </a14:m>
                    <a:endParaRPr lang="es-ES" sz="1000" dirty="0">
                      <a:effectLst/>
                      <a:latin typeface="Cambria Math" panose="02040503050406030204" pitchFamily="18" charset="0"/>
                      <a:ea typeface="Cambria Math" panose="02040503050406030204" pitchFamily="18" charset="0"/>
                      <a:cs typeface="Times New Roman" panose="02020603050405020304" pitchFamily="18" charset="0"/>
                    </a:endParaRPr>
                  </a:p>
                  <a:p>
                    <a:pPr algn="ctr">
                      <a:lnSpc>
                        <a:spcPct val="115000"/>
                      </a:lnSpc>
                      <a:spcAft>
                        <a:spcPts val="100"/>
                      </a:spcAft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es-ES" sz="800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acc>
                                <m:accPr>
                                  <m:chr m:val="̿"/>
                                  <m:ctrlPr>
                                    <a:rPr lang="es-ES" sz="800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m:rPr>
                                      <m:nor/>
                                    </m:rPr>
                                    <a:rPr lang="en-US" sz="800" b="1" i="0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K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800" b="0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𝑀</m:t>
                              </m:r>
                            </m:sub>
                            <m:sup>
                              <m:r>
                                <a:rPr lang="en-US" sz="800" b="0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𝑛</m:t>
                              </m:r>
                              <m:r>
                                <a:rPr lang="en-US" sz="800" b="0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,0</m:t>
                              </m:r>
                            </m:sup>
                          </m:sSubSup>
                          <m:sSup>
                            <m:sSupPr>
                              <m:ctrlPr>
                                <a:rPr lang="es-ES" sz="800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800" b="0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𝑋</m:t>
                              </m:r>
                            </m:e>
                            <m:sup>
                              <m:r>
                                <a:rPr lang="en-US" sz="800" b="0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𝑛</m:t>
                              </m:r>
                              <m:r>
                                <a:rPr lang="en-US" sz="800" b="0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,0,0</m:t>
                              </m:r>
                            </m:sup>
                          </m:sSup>
                          <m:r>
                            <a:rPr lang="en-US" sz="800" b="0" i="1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=</m:t>
                          </m:r>
                          <m:sSubSup>
                            <m:sSubSupPr>
                              <m:ctrlPr>
                                <a:rPr lang="es-ES" sz="800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acc>
                                <m:accPr>
                                  <m:chr m:val="̿"/>
                                  <m:ctrlPr>
                                    <a:rPr lang="es-ES" sz="800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m:rPr>
                                      <m:nor/>
                                    </m:rPr>
                                    <a:rPr lang="en-US" sz="800" b="1" i="0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K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800" b="0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𝑀</m:t>
                              </m:r>
                            </m:sub>
                            <m:sup>
                              <m:r>
                                <a:rPr lang="en-US" sz="800" b="0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𝑛</m:t>
                              </m:r>
                              <m:r>
                                <a:rPr lang="en-US" sz="800" b="0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−1</m:t>
                              </m:r>
                            </m:sup>
                          </m:sSubSup>
                          <m:sSup>
                            <m:sSupPr>
                              <m:ctrlPr>
                                <a:rPr lang="es-ES" sz="800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800" b="0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𝑋</m:t>
                              </m:r>
                            </m:e>
                            <m:sup>
                              <m:r>
                                <a:rPr lang="en-US" sz="800" b="0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𝑛</m:t>
                              </m:r>
                              <m:r>
                                <a:rPr lang="en-US" sz="800" b="0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−1</m:t>
                              </m:r>
                            </m:sup>
                          </m:sSup>
                        </m:oMath>
                      </m:oMathPara>
                    </a14:m>
                    <a:endParaRPr lang="es-ES" sz="1000" dirty="0">
                      <a:effectLst/>
                      <a:latin typeface="Cambria Math" panose="02040503050406030204" pitchFamily="18" charset="0"/>
                      <a:ea typeface="Cambria Math" panose="020405030504060302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3" name="Text Box 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7187499" y="724696"/>
                    <a:ext cx="1688665" cy="720001"/>
                  </a:xfrm>
                  <a:prstGeom prst="rect">
                    <a:avLst/>
                  </a:prstGeom>
                  <a:blipFill rotWithShape="0">
                    <a:blip r:embed="rId10" cstate="print"/>
                    <a:stretch>
                      <a:fillRect/>
                    </a:stretch>
                  </a:blip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r>
                      <a:rPr lang="es-E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44" name="Rectangle 46"/>
              <p:cNvSpPr/>
              <p:nvPr/>
            </p:nvSpPr>
            <p:spPr>
              <a:xfrm>
                <a:off x="7185831" y="724696"/>
                <a:ext cx="1692000" cy="72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s-ES" sz="140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p:grpSp>
        <p:grpSp>
          <p:nvGrpSpPr>
            <p:cNvPr id="45" name="Grupo 44"/>
            <p:cNvGrpSpPr/>
            <p:nvPr/>
          </p:nvGrpSpPr>
          <p:grpSpPr>
            <a:xfrm>
              <a:off x="6334648" y="2983286"/>
              <a:ext cx="720000" cy="252000"/>
              <a:chOff x="6507651" y="3002124"/>
              <a:chExt cx="749300" cy="232410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6" name="Text Box 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534321" y="3002124"/>
                    <a:ext cx="695960" cy="23241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t" anchorCtr="0">
                    <a:noAutofit/>
                  </a:bodyPr>
                  <a:lstStyle/>
                  <a:p>
                    <a:pPr algn="ctr">
                      <a:lnSpc>
                        <a:spcPct val="115000"/>
                      </a:lnSpc>
                      <a:spcAft>
                        <a:spcPts val="1000"/>
                      </a:spcAft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s-ES" sz="800" i="1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𝑙</m:t>
                          </m:r>
                          <m:r>
                            <a:rPr lang="es-ES" sz="800" i="1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=</m:t>
                          </m:r>
                          <m:r>
                            <a:rPr lang="es-ES" sz="800" i="1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𝑙</m:t>
                          </m:r>
                          <m:r>
                            <a:rPr lang="es-ES" sz="800" i="1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+1</m:t>
                          </m:r>
                        </m:oMath>
                      </m:oMathPara>
                    </a14:m>
                    <a:endParaRPr lang="es-ES" sz="1000" dirty="0">
                      <a:effectLst/>
                      <a:latin typeface="Cambria Math" panose="02040503050406030204" pitchFamily="18" charset="0"/>
                      <a:ea typeface="Cambria Math" panose="020405030504060302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9" name="Text Box 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6534321" y="3002124"/>
                    <a:ext cx="695960" cy="232410"/>
                  </a:xfrm>
                  <a:prstGeom prst="rect">
                    <a:avLst/>
                  </a:prstGeom>
                  <a:blipFill rotWithShape="0">
                    <a:blip r:embed="rId11" cstate="print"/>
                    <a:stretch>
                      <a:fillRect/>
                    </a:stretch>
                  </a:blip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r>
                      <a:rPr lang="es-E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47" name="Rectangle 16"/>
              <p:cNvSpPr/>
              <p:nvPr/>
            </p:nvSpPr>
            <p:spPr>
              <a:xfrm>
                <a:off x="6507651" y="3010329"/>
                <a:ext cx="749300" cy="216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s-ES" sz="140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p:grpSp>
        <p:sp>
          <p:nvSpPr>
            <p:cNvPr id="48" name="Rectangle 3"/>
            <p:cNvSpPr/>
            <p:nvPr/>
          </p:nvSpPr>
          <p:spPr>
            <a:xfrm>
              <a:off x="3281742" y="1481331"/>
              <a:ext cx="4970889" cy="3197465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ES" sz="140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49" name="Text Box 2"/>
            <p:cNvSpPr txBox="1">
              <a:spLocks noChangeArrowheads="1"/>
            </p:cNvSpPr>
            <p:nvPr/>
          </p:nvSpPr>
          <p:spPr bwMode="auto">
            <a:xfrm>
              <a:off x="3281741" y="1481747"/>
              <a:ext cx="2620110" cy="253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200"/>
                </a:spcAft>
              </a:pPr>
              <a:r>
                <a:rPr lang="es-ES" sz="1050" dirty="0" err="1" smtClean="0">
                  <a:effectLst/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Body</a:t>
              </a:r>
              <a:r>
                <a:rPr lang="es-ES" sz="1050" dirty="0" smtClean="0">
                  <a:effectLst/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s-ES" sz="1050" dirty="0" err="1" smtClean="0">
                  <a:effectLst/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dynamics</a:t>
              </a:r>
              <a:r>
                <a:rPr lang="es-ES" sz="1050" dirty="0" smtClean="0">
                  <a:effectLst/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s-ES" sz="1050" dirty="0" err="1" smtClean="0">
                  <a:effectLst/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loop</a:t>
              </a:r>
              <a:r>
                <a:rPr lang="es-ES" sz="1050" dirty="0" smtClean="0">
                  <a:effectLst/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 (</a:t>
              </a:r>
              <a:r>
                <a:rPr lang="es-ES" sz="1050" i="1" dirty="0" smtClean="0">
                  <a:effectLst/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l</a:t>
              </a:r>
              <a:r>
                <a:rPr lang="es-ES" sz="1050" dirty="0" smtClean="0">
                  <a:effectLst/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)</a:t>
              </a:r>
              <a:endParaRPr lang="es-ES" sz="1050" dirty="0"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" name="Rectangle 10"/>
            <p:cNvSpPr/>
            <p:nvPr/>
          </p:nvSpPr>
          <p:spPr>
            <a:xfrm>
              <a:off x="2827347" y="1181964"/>
              <a:ext cx="6333481" cy="4826150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ES" sz="1400"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51" name="Text Box 2"/>
            <p:cNvSpPr txBox="1">
              <a:spLocks noChangeArrowheads="1"/>
            </p:cNvSpPr>
            <p:nvPr/>
          </p:nvSpPr>
          <p:spPr bwMode="auto">
            <a:xfrm>
              <a:off x="2827346" y="1185222"/>
              <a:ext cx="1557121" cy="253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200"/>
                </a:spcAft>
              </a:pPr>
              <a:r>
                <a:rPr lang="es-ES" sz="1050" dirty="0" err="1" smtClean="0"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S</a:t>
              </a:r>
              <a:r>
                <a:rPr lang="es-ES" sz="1050" dirty="0" err="1" smtClean="0">
                  <a:effectLst/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olver</a:t>
              </a:r>
              <a:r>
                <a:rPr lang="es-ES" sz="1050" dirty="0" smtClean="0">
                  <a:effectLst/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s-ES" sz="1050" dirty="0" err="1" smtClean="0">
                  <a:effectLst/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loop</a:t>
              </a:r>
              <a:r>
                <a:rPr lang="es-ES" sz="1050" dirty="0" smtClean="0">
                  <a:effectLst/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 (</a:t>
              </a:r>
              <a:r>
                <a:rPr lang="es-ES" sz="1050" i="1" dirty="0" smtClean="0">
                  <a:effectLst/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k</a:t>
              </a:r>
              <a:r>
                <a:rPr lang="es-ES" sz="1050" dirty="0" smtClean="0">
                  <a:effectLst/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)</a:t>
              </a:r>
              <a:endParaRPr lang="es-ES" sz="1050" dirty="0"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3" name="Text Box 2"/>
            <p:cNvSpPr txBox="1">
              <a:spLocks noChangeArrowheads="1"/>
            </p:cNvSpPr>
            <p:nvPr/>
          </p:nvSpPr>
          <p:spPr bwMode="auto">
            <a:xfrm>
              <a:off x="2367342" y="242599"/>
              <a:ext cx="2135546" cy="253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200"/>
                </a:spcAft>
              </a:pPr>
              <a:r>
                <a:rPr lang="es-ES" sz="1050" dirty="0" smtClean="0">
                  <a:effectLst/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Time-</a:t>
              </a:r>
              <a:r>
                <a:rPr lang="es-ES" sz="1050" dirty="0" err="1" smtClean="0">
                  <a:effectLst/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marching</a:t>
              </a:r>
              <a:r>
                <a:rPr lang="es-ES" sz="1050" dirty="0" smtClean="0">
                  <a:effectLst/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s-ES" sz="1050" dirty="0" err="1" smtClean="0">
                  <a:effectLst/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loop</a:t>
              </a:r>
              <a:r>
                <a:rPr lang="es-ES" sz="1050" smtClean="0">
                  <a:effectLst/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 (</a:t>
              </a:r>
              <a:r>
                <a:rPr lang="es-ES" sz="1050" i="1" dirty="0" smtClean="0">
                  <a:effectLst/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n</a:t>
              </a:r>
              <a:r>
                <a:rPr lang="es-ES" sz="1050" dirty="0" smtClean="0">
                  <a:effectLst/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)</a:t>
              </a:r>
              <a:endParaRPr lang="es-ES" sz="1050" dirty="0"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54" name="Grupo 53"/>
            <p:cNvGrpSpPr/>
            <p:nvPr/>
          </p:nvGrpSpPr>
          <p:grpSpPr>
            <a:xfrm>
              <a:off x="3468677" y="1965742"/>
              <a:ext cx="1836000" cy="2432854"/>
              <a:chOff x="3451832" y="2018943"/>
              <a:chExt cx="1836000" cy="2432854"/>
            </a:xfrm>
          </p:grpSpPr>
          <p:grpSp>
            <p:nvGrpSpPr>
              <p:cNvPr id="55" name="Grupo 54"/>
              <p:cNvGrpSpPr/>
              <p:nvPr/>
            </p:nvGrpSpPr>
            <p:grpSpPr>
              <a:xfrm>
                <a:off x="3807222" y="2018943"/>
                <a:ext cx="1125220" cy="540000"/>
                <a:chOff x="4041311" y="2321087"/>
                <a:chExt cx="1125220" cy="540000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62" name="Text Box 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041311" y="2321087"/>
                      <a:ext cx="1125220" cy="54000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>
                      <a:noAutofit/>
                    </a:bodyPr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"/>
                        </a:spcAft>
                      </a:pPr>
                      <a:r>
                        <a:rPr lang="es-ES" sz="1050" dirty="0" err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a:t>Solve</a:t>
                      </a:r>
                      <a:r>
                        <a:rPr lang="es-ES" sz="80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a:t>:</a:t>
                      </a:r>
                      <a:endParaRPr lang="es-ES" sz="1000" dirty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200"/>
                        </a:spcAft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acc>
                              <m:accPr>
                                <m:chr m:val="̿"/>
                                <m:ctrlPr>
                                  <a:rPr lang="es-ES" sz="8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m:rPr>
                                    <m:nor/>
                                  </m:rPr>
                                  <a:rPr lang="es-ES" sz="800" b="1" i="0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M</m:t>
                                </m:r>
                              </m:e>
                            </m:acc>
                            <m:sSup>
                              <m:sSupPr>
                                <m:ctrlPr>
                                  <a:rPr lang="es-ES" sz="8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̈"/>
                                    <m:ctrlPr>
                                      <a:rPr lang="es-ES" sz="800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s-ES" sz="800" b="0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𝑋</m:t>
                                    </m:r>
                                  </m:e>
                                </m:acc>
                              </m:e>
                              <m:sup>
                                <m:r>
                                  <a:rPr lang="es-ES" sz="8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𝑛</m:t>
                                </m:r>
                                <m:r>
                                  <a:rPr lang="es-ES" sz="8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,</m:t>
                                </m:r>
                                <m:r>
                                  <a:rPr lang="es-ES" sz="8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𝑘</m:t>
                                </m:r>
                                <m:r>
                                  <a:rPr lang="es-ES" sz="8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,</m:t>
                                </m:r>
                                <m:r>
                                  <a:rPr lang="es-ES" sz="8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𝑙</m:t>
                                </m:r>
                              </m:sup>
                            </m:sSup>
                            <m:r>
                              <a:rPr lang="es-ES" sz="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=</m:t>
                            </m:r>
                            <m:sSubSup>
                              <m:sSubSupPr>
                                <m:ctrlPr>
                                  <a:rPr lang="es-ES" sz="8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800" b="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𝐹</m:t>
                                </m:r>
                              </m:e>
                              <m:sub/>
                              <m:sup>
                                <m:r>
                                  <a:rPr lang="es-ES" sz="800" b="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𝑛</m:t>
                                </m:r>
                                <m:r>
                                  <a:rPr lang="en-US" sz="800" b="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,</m:t>
                                </m:r>
                                <m:r>
                                  <a:rPr lang="es-ES" sz="800" b="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𝑘</m:t>
                                </m:r>
                                <m:r>
                                  <a:rPr lang="en-US" sz="800" b="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,</m:t>
                                </m:r>
                                <m:r>
                                  <a:rPr lang="es-ES" sz="800" b="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𝑙</m:t>
                                </m:r>
                              </m:sup>
                            </m:sSubSup>
                          </m:oMath>
                        </m:oMathPara>
                      </a14:m>
                      <a:endParaRPr lang="es-ES" sz="1000" i="1" dirty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7" name="Text Box 2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 bwMode="auto">
                    <a:xfrm>
                      <a:off x="4041311" y="2321087"/>
                      <a:ext cx="1125220" cy="540000"/>
                    </a:xfrm>
                    <a:prstGeom prst="rect">
                      <a:avLst/>
                    </a:prstGeom>
                    <a:blipFill rotWithShape="0">
                      <a:blip r:embed="rId12" cstate="print"/>
                      <a:stretch>
                        <a:fillRect/>
                      </a:stretch>
                    </a:blip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r>
                        <a:rPr lang="es-E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63" name="Rectangle 1"/>
                <p:cNvSpPr/>
                <p:nvPr/>
              </p:nvSpPr>
              <p:spPr>
                <a:xfrm>
                  <a:off x="4081921" y="2321087"/>
                  <a:ext cx="1044000" cy="540000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s-ES" sz="1400"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</p:grpSp>
          <p:grpSp>
            <p:nvGrpSpPr>
              <p:cNvPr id="56" name="Grupo 55"/>
              <p:cNvGrpSpPr/>
              <p:nvPr/>
            </p:nvGrpSpPr>
            <p:grpSpPr>
              <a:xfrm>
                <a:off x="3451832" y="3623797"/>
                <a:ext cx="1836000" cy="828000"/>
                <a:chOff x="3720000" y="3376139"/>
                <a:chExt cx="1836000" cy="828000"/>
              </a:xfrm>
            </p:grpSpPr>
            <p:sp>
              <p:nvSpPr>
                <p:cNvPr id="60" name="Flowchart: Decision 5"/>
                <p:cNvSpPr/>
                <p:nvPr/>
              </p:nvSpPr>
              <p:spPr>
                <a:xfrm>
                  <a:off x="3720000" y="3376139"/>
                  <a:ext cx="1836000" cy="828000"/>
                </a:xfrm>
                <a:prstGeom prst="flowChartDecision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s-ES" sz="1400"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61" name="Text Box 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3808373" y="3487781"/>
                      <a:ext cx="1659255" cy="59690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>
                      <a:noAutofit/>
                    </a:bodyPr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"/>
                        </a:spcAft>
                      </a:pPr>
                      <a:r>
                        <a:rPr lang="es-ES" sz="800" dirty="0" err="1" smtClean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a:t>Convergence</a:t>
                      </a:r>
                      <a:r>
                        <a:rPr lang="en-US" sz="800" dirty="0" smtClean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a:t>:</a:t>
                      </a:r>
                      <a:endParaRPr lang="es-ES" sz="1000" dirty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d>
                              <m:dPr>
                                <m:begChr m:val="‖"/>
                                <m:endChr m:val="‖"/>
                                <m:ctrlPr>
                                  <a:rPr lang="es-ES" sz="8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s-ES" sz="800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800" b="0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𝑋</m:t>
                                    </m:r>
                                  </m:e>
                                  <m:sup>
                                    <m:r>
                                      <a:rPr lang="en-US" sz="800" b="0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𝑛</m:t>
                                    </m:r>
                                    <m:r>
                                      <a:rPr lang="en-US" sz="800" b="0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800" b="0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𝑘</m:t>
                                    </m:r>
                                    <m:r>
                                      <a:rPr lang="en-US" sz="800" b="0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800" b="0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𝑙</m:t>
                                    </m:r>
                                  </m:sup>
                                </m:sSup>
                                <m:r>
                                  <a:rPr lang="en-US" sz="800" b="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sSup>
                                  <m:sSupPr>
                                    <m:ctrlPr>
                                      <a:rPr lang="es-ES" sz="800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800" b="0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𝑋</m:t>
                                    </m:r>
                                  </m:e>
                                  <m:sup>
                                    <m:r>
                                      <a:rPr lang="en-US" sz="800" b="0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𝑛</m:t>
                                    </m:r>
                                    <m:r>
                                      <a:rPr lang="en-US" sz="800" b="0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800" b="0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𝑘</m:t>
                                    </m:r>
                                    <m:r>
                                      <a:rPr lang="en-US" sz="800" b="0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800" b="0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𝑙</m:t>
                                    </m:r>
                                    <m:r>
                                      <a:rPr lang="en-US" sz="800" b="0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−1</m:t>
                                    </m:r>
                                  </m:sup>
                                </m:sSup>
                              </m:e>
                            </m:d>
                            <m:r>
                              <a:rPr lang="en-US" sz="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&lt;</m:t>
                            </m:r>
                            <m:sSub>
                              <m:sSubPr>
                                <m:ctrlPr>
                                  <a:rPr lang="es-ES" sz="8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8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𝜀</m:t>
                                </m:r>
                              </m:e>
                              <m:sub>
                                <m:r>
                                  <a:rPr lang="en-US" sz="8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𝑙</m:t>
                                </m:r>
                              </m:sub>
                            </m:sSub>
                          </m:oMath>
                        </m:oMathPara>
                      </a14:m>
                      <a:endParaRPr lang="es-ES" sz="1000" dirty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12" name="Text Box 2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 bwMode="auto">
                    <a:xfrm>
                      <a:off x="3808373" y="3487781"/>
                      <a:ext cx="1659255" cy="596900"/>
                    </a:xfrm>
                    <a:prstGeom prst="rect">
                      <a:avLst/>
                    </a:prstGeom>
                    <a:blipFill rotWithShape="0">
                      <a:blip r:embed="rId13" cstate="print"/>
                      <a:stretch>
                        <a:fillRect/>
                      </a:stretch>
                    </a:blip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r>
                        <a:rPr lang="es-E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57" name="Grupo 56"/>
              <p:cNvGrpSpPr/>
              <p:nvPr/>
            </p:nvGrpSpPr>
            <p:grpSpPr>
              <a:xfrm>
                <a:off x="3533545" y="2916277"/>
                <a:ext cx="1666486" cy="360681"/>
                <a:chOff x="3687941" y="2956841"/>
                <a:chExt cx="1666486" cy="360681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8" name="Text Box 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3687941" y="2983853"/>
                      <a:ext cx="1580770" cy="28800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>
                      <a:noAutofit/>
                    </a:bodyPr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"/>
                        </a:spcAft>
                      </a:pPr>
                      <a:r>
                        <a:rPr lang="es-ES" sz="1050" dirty="0" err="1" smtClean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a:t>Calculate</a:t>
                      </a:r>
                      <a:r>
                        <a:rPr lang="es-ES" sz="800" dirty="0" smtClean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a:t>: </a:t>
                      </a:r>
                      <a14:m>
                        <m:oMath xmlns:m="http://schemas.openxmlformats.org/officeDocument/2006/math">
                          <m:sSup>
                            <m:sSupPr>
                              <m:ctrlPr>
                                <a:rPr lang="es-ES" sz="800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lang="es-ES" sz="800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̇"/>
                                      <m:ctrlPr>
                                        <a:rPr lang="es-ES" sz="800" i="1"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800" b="0" i="1"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𝑋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en-US" sz="800" b="0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𝑛</m:t>
                                  </m:r>
                                  <m:r>
                                    <a:rPr lang="es-ES" sz="800" b="0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,</m:t>
                                  </m:r>
                                  <m:r>
                                    <a:rPr lang="en-US" sz="800" b="0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𝑘</m:t>
                                  </m:r>
                                  <m:r>
                                    <a:rPr lang="es-ES" sz="800" b="0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,</m:t>
                                  </m:r>
                                  <m:r>
                                    <a:rPr lang="en-US" sz="800" b="0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𝑙</m:t>
                                  </m:r>
                                </m:sup>
                              </m:sSup>
                              <m:r>
                                <a:rPr lang="es-ES" sz="800" b="0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; </m:t>
                              </m:r>
                              <m:r>
                                <a:rPr lang="en-US" sz="800" b="0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𝑋</m:t>
                              </m:r>
                            </m:e>
                            <m:sup>
                              <m:r>
                                <a:rPr lang="en-US" sz="800" b="0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𝑛</m:t>
                              </m:r>
                              <m:r>
                                <a:rPr lang="es-ES" sz="800" b="0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sz="800" b="0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𝑘</m:t>
                              </m:r>
                              <m:r>
                                <a:rPr lang="es-ES" sz="800" b="0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sz="800" b="0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𝑙</m:t>
                              </m:r>
                            </m:sup>
                          </m:sSup>
                          <m:r>
                            <a:rPr lang="en-US" sz="800" i="1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oMath>
                      </a14:m>
                      <a:endParaRPr lang="es-ES" sz="1000" dirty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16" name="Text Box 2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 bwMode="auto">
                    <a:xfrm>
                      <a:off x="3687941" y="2983853"/>
                      <a:ext cx="1580770" cy="288000"/>
                    </a:xfrm>
                    <a:prstGeom prst="rect">
                      <a:avLst/>
                    </a:prstGeom>
                    <a:blipFill rotWithShape="0">
                      <a:blip r:embed="rId14" cstate="print"/>
                      <a:stretch>
                        <a:fillRect b="-17021"/>
                      </a:stretch>
                    </a:blip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r>
                        <a:rPr lang="es-E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59" name="Rectangle 44"/>
                <p:cNvSpPr/>
                <p:nvPr/>
              </p:nvSpPr>
              <p:spPr>
                <a:xfrm>
                  <a:off x="3689608" y="2956841"/>
                  <a:ext cx="1664819" cy="360681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s-ES" sz="1400"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</p:grpSp>
        </p:grpSp>
        <p:cxnSp>
          <p:nvCxnSpPr>
            <p:cNvPr id="64" name="Conector recto de flecha 63"/>
            <p:cNvCxnSpPr>
              <a:stCxn id="26" idx="1"/>
              <a:endCxn id="63" idx="3"/>
            </p:cNvCxnSpPr>
            <p:nvPr/>
          </p:nvCxnSpPr>
          <p:spPr>
            <a:xfrm flipH="1" flipV="1">
              <a:off x="4908677" y="2235742"/>
              <a:ext cx="435971" cy="2173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Conector recto de flecha 64"/>
            <p:cNvCxnSpPr>
              <a:stCxn id="62" idx="2"/>
              <a:endCxn id="59" idx="0"/>
            </p:cNvCxnSpPr>
            <p:nvPr/>
          </p:nvCxnSpPr>
          <p:spPr>
            <a:xfrm flipH="1">
              <a:off x="4384467" y="2505742"/>
              <a:ext cx="2210" cy="35733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Conector recto de flecha 65"/>
            <p:cNvCxnSpPr>
              <a:stCxn id="59" idx="2"/>
              <a:endCxn id="60" idx="0"/>
            </p:cNvCxnSpPr>
            <p:nvPr/>
          </p:nvCxnSpPr>
          <p:spPr>
            <a:xfrm>
              <a:off x="4384467" y="3223757"/>
              <a:ext cx="2210" cy="346839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Conector recto de flecha 66"/>
            <p:cNvCxnSpPr>
              <a:stCxn id="60" idx="3"/>
              <a:endCxn id="23" idx="1"/>
            </p:cNvCxnSpPr>
            <p:nvPr/>
          </p:nvCxnSpPr>
          <p:spPr>
            <a:xfrm>
              <a:off x="5304677" y="3984596"/>
              <a:ext cx="597174" cy="2456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Conector recto de flecha 67"/>
            <p:cNvCxnSpPr>
              <a:stCxn id="23" idx="0"/>
              <a:endCxn id="46" idx="2"/>
            </p:cNvCxnSpPr>
            <p:nvPr/>
          </p:nvCxnSpPr>
          <p:spPr>
            <a:xfrm flipH="1" flipV="1">
              <a:off x="6694648" y="3235286"/>
              <a:ext cx="1" cy="481766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Conector recto de flecha 68"/>
            <p:cNvCxnSpPr>
              <a:stCxn id="46" idx="0"/>
              <a:endCxn id="25" idx="2"/>
            </p:cNvCxnSpPr>
            <p:nvPr/>
          </p:nvCxnSpPr>
          <p:spPr>
            <a:xfrm flipV="1">
              <a:off x="6694648" y="2380473"/>
              <a:ext cx="1" cy="602813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Conector recto de flecha 69"/>
            <p:cNvCxnSpPr>
              <a:stCxn id="60" idx="2"/>
              <a:endCxn id="30" idx="0"/>
            </p:cNvCxnSpPr>
            <p:nvPr/>
          </p:nvCxnSpPr>
          <p:spPr>
            <a:xfrm flipH="1">
              <a:off x="4384468" y="4398596"/>
              <a:ext cx="2209" cy="504681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Conector recto de flecha 70"/>
            <p:cNvCxnSpPr>
              <a:stCxn id="30" idx="3"/>
              <a:endCxn id="34" idx="1"/>
            </p:cNvCxnSpPr>
            <p:nvPr/>
          </p:nvCxnSpPr>
          <p:spPr>
            <a:xfrm>
              <a:off x="5302468" y="5317277"/>
              <a:ext cx="621084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Conector angular 71"/>
            <p:cNvCxnSpPr>
              <a:stCxn id="30" idx="2"/>
            </p:cNvCxnSpPr>
            <p:nvPr/>
          </p:nvCxnSpPr>
          <p:spPr>
            <a:xfrm rot="16200000" flipH="1">
              <a:off x="4920329" y="5195415"/>
              <a:ext cx="445661" cy="1517383"/>
            </a:xfrm>
            <a:prstGeom prst="bentConnector2">
              <a:avLst/>
            </a:prstGeom>
            <a:ln w="12700">
              <a:solidFill>
                <a:schemeClr val="tx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Conector angular 72"/>
            <p:cNvCxnSpPr>
              <a:stCxn id="40" idx="3"/>
              <a:endCxn id="43" idx="3"/>
            </p:cNvCxnSpPr>
            <p:nvPr/>
          </p:nvCxnSpPr>
          <p:spPr>
            <a:xfrm flipV="1">
              <a:off x="7493272" y="714399"/>
              <a:ext cx="1248831" cy="5488813"/>
            </a:xfrm>
            <a:prstGeom prst="bentConnector3">
              <a:avLst>
                <a:gd name="adj1" fmla="val 164573"/>
              </a:avLst>
            </a:prstGeom>
            <a:ln w="12700">
              <a:solidFill>
                <a:schemeClr val="tx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Conector angular 73"/>
            <p:cNvCxnSpPr>
              <a:stCxn id="34" idx="3"/>
              <a:endCxn id="37" idx="2"/>
            </p:cNvCxnSpPr>
            <p:nvPr/>
          </p:nvCxnSpPr>
          <p:spPr>
            <a:xfrm flipV="1">
              <a:off x="8329578" y="3370329"/>
              <a:ext cx="360000" cy="1946948"/>
            </a:xfrm>
            <a:prstGeom prst="bentConnector2">
              <a:avLst/>
            </a:prstGeom>
            <a:ln w="12700">
              <a:solidFill>
                <a:schemeClr val="tx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Conector angular 74"/>
            <p:cNvCxnSpPr>
              <a:stCxn id="38" idx="0"/>
              <a:endCxn id="25" idx="3"/>
            </p:cNvCxnSpPr>
            <p:nvPr/>
          </p:nvCxnSpPr>
          <p:spPr>
            <a:xfrm rot="16200000" flipV="1">
              <a:off x="7915380" y="2367512"/>
              <a:ext cx="908208" cy="649015"/>
            </a:xfrm>
            <a:prstGeom prst="bentConnector2">
              <a:avLst/>
            </a:prstGeom>
            <a:ln w="12700">
              <a:solidFill>
                <a:schemeClr val="tx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Conector angular 75"/>
            <p:cNvCxnSpPr>
              <a:stCxn id="43" idx="1"/>
              <a:endCxn id="26" idx="0"/>
            </p:cNvCxnSpPr>
            <p:nvPr/>
          </p:nvCxnSpPr>
          <p:spPr>
            <a:xfrm rot="10800000" flipV="1">
              <a:off x="6694648" y="714399"/>
              <a:ext cx="358790" cy="1361516"/>
            </a:xfrm>
            <a:prstGeom prst="bentConnector2">
              <a:avLst/>
            </a:prstGeom>
            <a:ln w="12700">
              <a:solidFill>
                <a:schemeClr val="tx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Text Box 2"/>
            <p:cNvSpPr txBox="1">
              <a:spLocks noChangeArrowheads="1"/>
            </p:cNvSpPr>
            <p:nvPr/>
          </p:nvSpPr>
          <p:spPr bwMode="auto">
            <a:xfrm>
              <a:off x="4340775" y="4445195"/>
              <a:ext cx="496262" cy="253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200"/>
                </a:spcAft>
              </a:pPr>
              <a:r>
                <a:rPr lang="es-ES" sz="1050" dirty="0" smtClean="0"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Yes</a:t>
              </a:r>
              <a:endParaRPr lang="es-ES" sz="1050" dirty="0"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E146BB4C-DA3C-48BA-A692-25EA2518EED2}" type="slidenum">
              <a:rPr lang="es-ES" sz="320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pPr/>
              <a:t>11</a:t>
            </a:fld>
            <a:endParaRPr lang="es-ES" sz="320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5590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lipse 7"/>
          <p:cNvSpPr/>
          <p:nvPr/>
        </p:nvSpPr>
        <p:spPr>
          <a:xfrm>
            <a:off x="109535" y="6208237"/>
            <a:ext cx="540000" cy="540000"/>
          </a:xfrm>
          <a:prstGeom prst="ellipse">
            <a:avLst/>
          </a:prstGeom>
          <a:blipFill>
            <a:blip r:embed="rId3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6211144" y="216190"/>
            <a:ext cx="5559102" cy="123537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altLang="es-ES" sz="1800" b="1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VI International Conference on </a:t>
            </a:r>
          </a:p>
          <a:p>
            <a:pPr algn="r"/>
            <a:r>
              <a:rPr lang="en-GB" altLang="es-ES" sz="1800" b="1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Computational Methods in Marine Engineering</a:t>
            </a:r>
          </a:p>
          <a:p>
            <a:pPr algn="r"/>
            <a:r>
              <a:rPr lang="en-GB" altLang="es-ES" sz="24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Marine 2015</a:t>
            </a:r>
          </a:p>
          <a:p>
            <a:pPr algn="r"/>
            <a:r>
              <a:rPr lang="en-GB" altLang="es-ES" sz="18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15 -17 June 2015, Rome Italy</a:t>
            </a:r>
          </a:p>
        </p:txBody>
      </p:sp>
      <p:grpSp>
        <p:nvGrpSpPr>
          <p:cNvPr id="11" name="Grupo 10"/>
          <p:cNvGrpSpPr/>
          <p:nvPr/>
        </p:nvGrpSpPr>
        <p:grpSpPr>
          <a:xfrm>
            <a:off x="6047321" y="1524415"/>
            <a:ext cx="6144679" cy="2722845"/>
            <a:chOff x="1143361" y="2491392"/>
            <a:chExt cx="6144679" cy="3154710"/>
          </a:xfrm>
        </p:grpSpPr>
        <p:sp>
          <p:nvSpPr>
            <p:cNvPr id="12" name="CuadroTexto 11"/>
            <p:cNvSpPr txBox="1"/>
            <p:nvPr/>
          </p:nvSpPr>
          <p:spPr>
            <a:xfrm>
              <a:off x="1143361" y="2491392"/>
              <a:ext cx="1571264" cy="31547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9900" b="1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4</a:t>
              </a:r>
            </a:p>
          </p:txBody>
        </p:sp>
        <p:sp>
          <p:nvSpPr>
            <p:cNvPr id="13" name="CuadroTexto 12"/>
            <p:cNvSpPr txBox="1"/>
            <p:nvPr/>
          </p:nvSpPr>
          <p:spPr>
            <a:xfrm>
              <a:off x="2714625" y="3688533"/>
              <a:ext cx="457341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800" dirty="0" smtClean="0">
                  <a:latin typeface="Cambria Math" panose="02040503050406030204" pitchFamily="18" charset="0"/>
                  <a:ea typeface="Cambria Math" panose="02040503050406030204" pitchFamily="18" charset="0"/>
                </a:rPr>
                <a:t>Application examples</a:t>
              </a:r>
              <a:endParaRPr lang="en-GB" sz="4800" dirty="0"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</p:grpSp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E146BB4C-DA3C-48BA-A692-25EA2518EED2}" type="slidenum">
              <a:rPr lang="es-ES" sz="320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pPr/>
              <a:t>12</a:t>
            </a:fld>
            <a:endParaRPr lang="es-ES" sz="32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0549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n 21"/>
          <p:cNvPicPr>
            <a:picLocks noChangeAspect="1"/>
          </p:cNvPicPr>
          <p:nvPr/>
        </p:nvPicPr>
        <p:blipFill rotWithShape="1">
          <a:blip r:embed="rId3" cstate="print"/>
          <a:srcRect l="47481"/>
          <a:stretch/>
        </p:blipFill>
        <p:spPr>
          <a:xfrm>
            <a:off x="4689079" y="1531443"/>
            <a:ext cx="3145006" cy="4491209"/>
          </a:xfrm>
          <a:prstGeom prst="rect">
            <a:avLst/>
          </a:prstGeom>
        </p:spPr>
      </p:pic>
      <p:sp>
        <p:nvSpPr>
          <p:cNvPr id="8" name="Elipse 7"/>
          <p:cNvSpPr/>
          <p:nvPr/>
        </p:nvSpPr>
        <p:spPr>
          <a:xfrm>
            <a:off x="109535" y="6208237"/>
            <a:ext cx="540000" cy="540000"/>
          </a:xfrm>
          <a:prstGeom prst="ellipse">
            <a:avLst/>
          </a:prstGeom>
          <a:blipFill>
            <a:blip r:embed="rId4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6211144" y="216190"/>
            <a:ext cx="5559102" cy="123537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altLang="es-ES" sz="1800" b="1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VI International Conference on </a:t>
            </a:r>
          </a:p>
          <a:p>
            <a:pPr algn="r"/>
            <a:r>
              <a:rPr lang="en-GB" altLang="es-ES" sz="1800" b="1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Computational Methods in Marine Engineering</a:t>
            </a:r>
          </a:p>
          <a:p>
            <a:pPr algn="r"/>
            <a:r>
              <a:rPr lang="en-GB" altLang="es-ES" sz="24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Marine 2015</a:t>
            </a:r>
          </a:p>
          <a:p>
            <a:pPr algn="r"/>
            <a:r>
              <a:rPr lang="en-GB" altLang="es-ES" sz="18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15 -17 June 2015, Rome Italy</a:t>
            </a:r>
          </a:p>
        </p:txBody>
      </p:sp>
      <p:grpSp>
        <p:nvGrpSpPr>
          <p:cNvPr id="15" name="Grupo 9"/>
          <p:cNvGrpSpPr/>
          <p:nvPr/>
        </p:nvGrpSpPr>
        <p:grpSpPr>
          <a:xfrm>
            <a:off x="277385" y="185035"/>
            <a:ext cx="5818615" cy="400110"/>
            <a:chOff x="277385" y="185035"/>
            <a:chExt cx="5818615" cy="400110"/>
          </a:xfrm>
        </p:grpSpPr>
        <p:cxnSp>
          <p:nvCxnSpPr>
            <p:cNvPr id="16" name="Conector recto 15"/>
            <p:cNvCxnSpPr/>
            <p:nvPr/>
          </p:nvCxnSpPr>
          <p:spPr>
            <a:xfrm flipV="1">
              <a:off x="336000" y="521732"/>
              <a:ext cx="5760000" cy="0"/>
            </a:xfrm>
            <a:prstGeom prst="line">
              <a:avLst/>
            </a:prstGeom>
            <a:ln w="28575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CuadroTexto 16"/>
            <p:cNvSpPr txBox="1"/>
            <p:nvPr/>
          </p:nvSpPr>
          <p:spPr>
            <a:xfrm>
              <a:off x="277385" y="185035"/>
              <a:ext cx="273972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b="1" dirty="0" smtClean="0">
                  <a:solidFill>
                    <a:schemeClr val="bg1"/>
                  </a:solidFill>
                  <a:latin typeface="Cambria Math"/>
                  <a:cs typeface="Cambria Math"/>
                </a:rPr>
                <a:t>4. Application examples</a:t>
              </a:r>
              <a:endParaRPr lang="en-GB" sz="2000" b="1" dirty="0">
                <a:solidFill>
                  <a:schemeClr val="bg1"/>
                </a:solidFill>
                <a:latin typeface="Cambria Math"/>
                <a:cs typeface="Cambria Math"/>
              </a:endParaRPr>
            </a:p>
          </p:txBody>
        </p:sp>
      </p:grpSp>
      <p:pic>
        <p:nvPicPr>
          <p:cNvPr id="18" name="Imagen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659" y="1755218"/>
            <a:ext cx="3319462" cy="3924300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6" cstate="print"/>
          <a:srcRect l="28306" r="22504"/>
          <a:stretch/>
        </p:blipFill>
        <p:spPr>
          <a:xfrm>
            <a:off x="8474043" y="1755218"/>
            <a:ext cx="2942377" cy="3924300"/>
          </a:xfrm>
          <a:prstGeom prst="rect">
            <a:avLst/>
          </a:prstGeom>
        </p:spPr>
      </p:pic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E146BB4C-DA3C-48BA-A692-25EA2518EED2}" type="slidenum">
              <a:rPr lang="es-ES" sz="320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pPr/>
              <a:t>13</a:t>
            </a:fld>
            <a:endParaRPr lang="es-ES" sz="32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4884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lipse 7"/>
          <p:cNvSpPr/>
          <p:nvPr/>
        </p:nvSpPr>
        <p:spPr>
          <a:xfrm>
            <a:off x="109535" y="6208237"/>
            <a:ext cx="540000" cy="540000"/>
          </a:xfrm>
          <a:prstGeom prst="ellipse">
            <a:avLst/>
          </a:prstGeom>
          <a:blipFill>
            <a:blip r:embed="rId4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6211144" y="216190"/>
            <a:ext cx="5559102" cy="123537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altLang="es-ES" sz="1800" b="1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VI International Conference on </a:t>
            </a:r>
          </a:p>
          <a:p>
            <a:pPr algn="r"/>
            <a:r>
              <a:rPr lang="en-GB" altLang="es-ES" sz="1800" b="1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Computational Methods in Marine Engineering</a:t>
            </a:r>
          </a:p>
          <a:p>
            <a:pPr algn="r"/>
            <a:r>
              <a:rPr lang="en-GB" altLang="es-ES" sz="24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Marine 2015</a:t>
            </a:r>
          </a:p>
          <a:p>
            <a:pPr algn="r"/>
            <a:r>
              <a:rPr lang="en-GB" altLang="es-ES" sz="18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15 -17 June 2015, Rome Italy</a:t>
            </a:r>
          </a:p>
        </p:txBody>
      </p:sp>
      <p:grpSp>
        <p:nvGrpSpPr>
          <p:cNvPr id="15" name="Grupo 9"/>
          <p:cNvGrpSpPr/>
          <p:nvPr/>
        </p:nvGrpSpPr>
        <p:grpSpPr>
          <a:xfrm>
            <a:off x="277385" y="185035"/>
            <a:ext cx="5818615" cy="400110"/>
            <a:chOff x="277385" y="185035"/>
            <a:chExt cx="5818615" cy="400110"/>
          </a:xfrm>
        </p:grpSpPr>
        <p:cxnSp>
          <p:nvCxnSpPr>
            <p:cNvPr id="16" name="Conector recto 15"/>
            <p:cNvCxnSpPr/>
            <p:nvPr/>
          </p:nvCxnSpPr>
          <p:spPr>
            <a:xfrm flipV="1">
              <a:off x="336000" y="521732"/>
              <a:ext cx="5760000" cy="0"/>
            </a:xfrm>
            <a:prstGeom prst="line">
              <a:avLst/>
            </a:prstGeom>
            <a:ln w="28575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CuadroTexto 16"/>
            <p:cNvSpPr txBox="1"/>
            <p:nvPr/>
          </p:nvSpPr>
          <p:spPr>
            <a:xfrm>
              <a:off x="277385" y="185035"/>
              <a:ext cx="273972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b="1" dirty="0" smtClean="0">
                  <a:solidFill>
                    <a:schemeClr val="bg1"/>
                  </a:solidFill>
                  <a:latin typeface="Cambria Math"/>
                  <a:cs typeface="Cambria Math"/>
                </a:rPr>
                <a:t>4. Application examples</a:t>
              </a:r>
              <a:endParaRPr lang="en-GB" sz="2000" b="1" dirty="0">
                <a:solidFill>
                  <a:schemeClr val="bg1"/>
                </a:solidFill>
                <a:latin typeface="Cambria Math"/>
                <a:cs typeface="Cambria Math"/>
              </a:endParaRPr>
            </a:p>
          </p:txBody>
        </p:sp>
      </p:grpSp>
      <p:pic>
        <p:nvPicPr>
          <p:cNvPr id="18" name="Imagen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000" y="1198513"/>
            <a:ext cx="3201913" cy="3785333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277385" y="607679"/>
            <a:ext cx="30544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GVA platform analysis</a:t>
            </a:r>
            <a:endParaRPr lang="en-GB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graphicFrame>
        <p:nvGraphicFramePr>
          <p:cNvPr id="20" name="Tab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6846555"/>
              </p:ext>
            </p:extLst>
          </p:nvPr>
        </p:nvGraphicFramePr>
        <p:xfrm>
          <a:off x="7434403" y="1663810"/>
          <a:ext cx="4137025" cy="1646238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32660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09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437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b="1" kern="1200" baseline="0" noProof="0" dirty="0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a:t>Main particulars:</a:t>
                      </a:r>
                    </a:p>
                  </a:txBody>
                  <a:tcPr marL="68588" marR="68588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es-ES" sz="1600" b="1" kern="1200" baseline="0" dirty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endParaRPr>
                    </a:p>
                  </a:txBody>
                  <a:tcPr marL="68588" marR="68588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37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b="1" kern="1200" baseline="0" dirty="0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a:t> Displacement </a:t>
                      </a:r>
                      <a:r>
                        <a:rPr lang="es-ES" sz="1600" b="1" kern="1200" baseline="0" dirty="0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a:t>(ton)</a:t>
                      </a:r>
                      <a:endParaRPr lang="es-ES" sz="1600" b="1" kern="1200" baseline="0" dirty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endParaRPr>
                    </a:p>
                  </a:txBody>
                  <a:tcPr marL="68588" marR="68588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b="1" kern="1200" baseline="0" dirty="0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a:t>25940 </a:t>
                      </a:r>
                      <a:endParaRPr lang="es-ES" sz="1600" b="1" kern="1200" baseline="0" dirty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endParaRPr>
                    </a:p>
                  </a:txBody>
                  <a:tcPr marL="68588" marR="68588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37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b="1" kern="1200" baseline="0" dirty="0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a:t> Center of gravity above keel </a:t>
                      </a:r>
                      <a:r>
                        <a:rPr lang="es-ES" sz="1600" b="1" kern="1200" baseline="0" dirty="0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a:t>(m</a:t>
                      </a:r>
                      <a:r>
                        <a:rPr lang="es-ES" sz="1600" b="1" kern="1200" baseline="0" dirty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a:t>)</a:t>
                      </a:r>
                    </a:p>
                  </a:txBody>
                  <a:tcPr marL="68588" marR="68588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600" b="1" kern="1200" baseline="0" dirty="0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a:t>21.35</a:t>
                      </a:r>
                      <a:endParaRPr lang="es-ES" sz="1600" b="1" kern="1200" baseline="0" dirty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endParaRPr>
                    </a:p>
                  </a:txBody>
                  <a:tcPr marL="68588" marR="68588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37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b="1" kern="1200" baseline="0" noProof="0" dirty="0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a:t> Radii of inertia </a:t>
                      </a:r>
                      <a:r>
                        <a:rPr lang="en-GB" sz="1600" b="1" kern="1200" baseline="0" noProof="0" dirty="0" err="1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a:t>R</a:t>
                      </a:r>
                      <a:r>
                        <a:rPr lang="en-GB" sz="1600" b="1" kern="1200" baseline="-25000" noProof="0" dirty="0" err="1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a:t>xx</a:t>
                      </a:r>
                      <a:r>
                        <a:rPr lang="en-GB" sz="1600" b="1" kern="1200" baseline="-25000" noProof="0" dirty="0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GB" sz="1600" b="1" kern="1200" baseline="0" noProof="0" dirty="0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a:t>(m)</a:t>
                      </a:r>
                      <a:endParaRPr lang="en-GB" sz="1600" b="1" kern="1200" baseline="0" noProof="0" dirty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endParaRPr>
                    </a:p>
                  </a:txBody>
                  <a:tcPr marL="68588" marR="68588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600" b="1" kern="1200" baseline="0" dirty="0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a:t>30.40</a:t>
                      </a:r>
                      <a:endParaRPr lang="es-ES" sz="1600" b="1" kern="1200" baseline="0" dirty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endParaRPr>
                    </a:p>
                  </a:txBody>
                  <a:tcPr marL="68588" marR="68588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437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b="1" kern="1200" baseline="0" noProof="0" dirty="0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a:t> Radii of inertia </a:t>
                      </a:r>
                      <a:r>
                        <a:rPr lang="en-GB" sz="1600" b="1" kern="1200" baseline="0" noProof="0" dirty="0" err="1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a:t>R</a:t>
                      </a:r>
                      <a:r>
                        <a:rPr lang="en-GB" sz="1600" b="1" kern="1200" baseline="-25000" noProof="0" dirty="0" err="1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a:t>yy</a:t>
                      </a:r>
                      <a:r>
                        <a:rPr lang="en-GB" sz="1600" b="1" kern="1200" baseline="0" noProof="0" dirty="0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a:t> (m)</a:t>
                      </a:r>
                      <a:endParaRPr lang="en-GB" sz="1600" b="1" kern="1200" baseline="0" noProof="0" dirty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endParaRPr>
                    </a:p>
                  </a:txBody>
                  <a:tcPr marL="68588" marR="68588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600" b="1" kern="1200" baseline="0" dirty="0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a:t>31.06</a:t>
                      </a:r>
                      <a:endParaRPr lang="es-ES" sz="1600" b="1" kern="1200" baseline="0" dirty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endParaRPr>
                    </a:p>
                  </a:txBody>
                  <a:tcPr marL="68588" marR="68588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437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b="1" kern="1200" baseline="0" noProof="0" dirty="0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a:t> Radii of inertia </a:t>
                      </a:r>
                      <a:r>
                        <a:rPr lang="en-GB" sz="1600" b="1" kern="1200" baseline="0" noProof="0" dirty="0" err="1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a:t>R</a:t>
                      </a:r>
                      <a:r>
                        <a:rPr lang="en-GB" sz="1600" b="1" kern="1200" baseline="-25000" noProof="0" dirty="0" err="1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a:t>zz</a:t>
                      </a:r>
                      <a:r>
                        <a:rPr lang="en-GB" sz="1600" b="1" kern="1200" baseline="0" noProof="0" dirty="0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a:t> (m)</a:t>
                      </a:r>
                      <a:endParaRPr lang="en-GB" sz="1600" b="1" kern="1200" baseline="0" noProof="0" dirty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endParaRPr>
                    </a:p>
                  </a:txBody>
                  <a:tcPr marL="68588" marR="68588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600" b="1" kern="1200" baseline="0" dirty="0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a:t>37.54</a:t>
                      </a:r>
                      <a:endParaRPr lang="es-ES" sz="1600" b="1" kern="1200" baseline="0" dirty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endParaRPr>
                    </a:p>
                  </a:txBody>
                  <a:tcPr marL="68588" marR="68588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21" name="Picture 3" descr="C:\Users\Julio\Desktop\Marine 2013\content\data\repo\151283658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5594" y="1841650"/>
            <a:ext cx="3643696" cy="26126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 descr="C:\Users\Julio\Desktop\Marine 2013\content\data\repo\151269134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2078" y="3956919"/>
            <a:ext cx="3700333" cy="26161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4097223" y="1266898"/>
            <a:ext cx="21448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RAO validation</a:t>
            </a:r>
            <a:endParaRPr lang="en-GB" sz="24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E146BB4C-DA3C-48BA-A692-25EA2518EED2}" type="slidenum">
              <a:rPr lang="es-ES" sz="320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pPr/>
              <a:t>14</a:t>
            </a:fld>
            <a:endParaRPr lang="es-ES" sz="320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48058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lipse 7"/>
          <p:cNvSpPr/>
          <p:nvPr/>
        </p:nvSpPr>
        <p:spPr>
          <a:xfrm>
            <a:off x="109535" y="6208237"/>
            <a:ext cx="540000" cy="540000"/>
          </a:xfrm>
          <a:prstGeom prst="ellipse">
            <a:avLst/>
          </a:prstGeom>
          <a:blipFill>
            <a:blip r:embed="rId3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6211144" y="216190"/>
            <a:ext cx="5559102" cy="123537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altLang="es-ES" sz="1800" b="1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VI International Conference on </a:t>
            </a:r>
          </a:p>
          <a:p>
            <a:pPr algn="r"/>
            <a:r>
              <a:rPr lang="en-GB" altLang="es-ES" sz="1800" b="1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Computational Methods in Marine Engineering</a:t>
            </a:r>
          </a:p>
          <a:p>
            <a:pPr algn="r"/>
            <a:r>
              <a:rPr lang="en-GB" altLang="es-ES" sz="24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Marine 2015</a:t>
            </a:r>
          </a:p>
          <a:p>
            <a:pPr algn="r"/>
            <a:r>
              <a:rPr lang="en-GB" altLang="es-ES" sz="18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15 -17 June 2015, Rome Italy</a:t>
            </a:r>
          </a:p>
        </p:txBody>
      </p:sp>
      <p:grpSp>
        <p:nvGrpSpPr>
          <p:cNvPr id="15" name="Grupo 9"/>
          <p:cNvGrpSpPr/>
          <p:nvPr/>
        </p:nvGrpSpPr>
        <p:grpSpPr>
          <a:xfrm>
            <a:off x="277385" y="185035"/>
            <a:ext cx="5818615" cy="400110"/>
            <a:chOff x="277385" y="185035"/>
            <a:chExt cx="5818615" cy="400110"/>
          </a:xfrm>
        </p:grpSpPr>
        <p:cxnSp>
          <p:nvCxnSpPr>
            <p:cNvPr id="16" name="Conector recto 15"/>
            <p:cNvCxnSpPr/>
            <p:nvPr/>
          </p:nvCxnSpPr>
          <p:spPr>
            <a:xfrm flipV="1">
              <a:off x="336000" y="521732"/>
              <a:ext cx="5760000" cy="0"/>
            </a:xfrm>
            <a:prstGeom prst="line">
              <a:avLst/>
            </a:prstGeom>
            <a:ln w="28575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CuadroTexto 16"/>
            <p:cNvSpPr txBox="1"/>
            <p:nvPr/>
          </p:nvSpPr>
          <p:spPr>
            <a:xfrm>
              <a:off x="277385" y="185035"/>
              <a:ext cx="273972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b="1" dirty="0" smtClean="0">
                  <a:solidFill>
                    <a:schemeClr val="bg1"/>
                  </a:solidFill>
                  <a:latin typeface="Cambria Math"/>
                  <a:cs typeface="Cambria Math"/>
                </a:rPr>
                <a:t>4. Application examples</a:t>
              </a:r>
              <a:endParaRPr lang="en-GB" sz="2000" b="1" dirty="0">
                <a:solidFill>
                  <a:schemeClr val="bg1"/>
                </a:solidFill>
                <a:latin typeface="Cambria Math"/>
                <a:cs typeface="Cambria Math"/>
              </a:endParaRPr>
            </a:p>
          </p:txBody>
        </p:sp>
      </p:grpSp>
      <p:sp>
        <p:nvSpPr>
          <p:cNvPr id="3" name="CuadroTexto 2"/>
          <p:cNvSpPr txBox="1"/>
          <p:nvPr/>
        </p:nvSpPr>
        <p:spPr>
          <a:xfrm>
            <a:off x="277385" y="607679"/>
            <a:ext cx="37340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GVA 4000 platform analysis</a:t>
            </a:r>
            <a:endParaRPr lang="en-GB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26" name="Imagen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53" y="2860068"/>
            <a:ext cx="1657903" cy="1959989"/>
          </a:xfrm>
          <a:prstGeom prst="rect">
            <a:avLst/>
          </a:prstGeom>
        </p:spPr>
      </p:pic>
      <p:sp>
        <p:nvSpPr>
          <p:cNvPr id="28" name="Rectángulo 27"/>
          <p:cNvSpPr/>
          <p:nvPr/>
        </p:nvSpPr>
        <p:spPr>
          <a:xfrm>
            <a:off x="8076432" y="1581784"/>
            <a:ext cx="369381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Wave </a:t>
            </a:r>
            <a:r>
              <a:rPr lang="en-US" sz="16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spectrum: </a:t>
            </a:r>
            <a:r>
              <a:rPr lang="en-US" sz="16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JONSWAP</a:t>
            </a:r>
          </a:p>
          <a:p>
            <a:pPr algn="r"/>
            <a:r>
              <a:rPr lang="en-US" sz="16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Peak </a:t>
            </a:r>
            <a:r>
              <a:rPr lang="en-US" sz="16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period: 7.7</a:t>
            </a:r>
            <a:r>
              <a:rPr lang="en-US" sz="16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s</a:t>
            </a:r>
          </a:p>
          <a:p>
            <a:pPr algn="r"/>
            <a:r>
              <a:rPr lang="en-US" sz="16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Significant </a:t>
            </a:r>
            <a:r>
              <a:rPr lang="en-US" sz="16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wave </a:t>
            </a:r>
            <a:r>
              <a:rPr lang="en-US" sz="16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height: 3.0</a:t>
            </a:r>
            <a:r>
              <a:rPr lang="en-US" sz="16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m</a:t>
            </a:r>
          </a:p>
          <a:p>
            <a:pPr algn="r"/>
            <a:r>
              <a:rPr lang="en-US" sz="16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Number of mooring </a:t>
            </a:r>
            <a:r>
              <a:rPr lang="en-US" sz="16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lines: </a:t>
            </a:r>
            <a:r>
              <a:rPr lang="en-US" sz="16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8</a:t>
            </a:r>
          </a:p>
          <a:p>
            <a:pPr algn="r"/>
            <a:r>
              <a:rPr lang="en-US" sz="16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Stiffness: 3.84x107 N</a:t>
            </a:r>
            <a:endParaRPr lang="en-US" sz="16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r"/>
            <a:r>
              <a:rPr lang="en-US" sz="16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Length of lines: 520.0 m</a:t>
            </a:r>
            <a:endParaRPr lang="en-US" sz="16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r"/>
            <a:r>
              <a:rPr lang="en-US" sz="16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Weight per unit </a:t>
            </a:r>
            <a:r>
              <a:rPr lang="en-US" sz="16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length: 698.1 </a:t>
            </a:r>
            <a:r>
              <a:rPr lang="en-US" sz="16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N/m </a:t>
            </a:r>
          </a:p>
          <a:p>
            <a:pPr algn="r"/>
            <a:r>
              <a:rPr lang="en-US" sz="16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Nº of elements/line: </a:t>
            </a:r>
            <a:r>
              <a:rPr lang="en-US" sz="16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100</a:t>
            </a:r>
            <a:endParaRPr lang="es-ES" sz="16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000" y="1091878"/>
            <a:ext cx="3443868" cy="169200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4470" y="1091878"/>
            <a:ext cx="3449477" cy="1692000"/>
          </a:xfrm>
          <a:prstGeom prst="rect">
            <a:avLst/>
          </a:prstGeom>
        </p:spPr>
      </p:pic>
      <p:graphicFrame>
        <p:nvGraphicFramePr>
          <p:cNvPr id="31" name="Tabla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1284441"/>
              </p:ext>
            </p:extLst>
          </p:nvPr>
        </p:nvGraphicFramePr>
        <p:xfrm>
          <a:off x="6200056" y="3848654"/>
          <a:ext cx="5570190" cy="176498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838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43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43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6439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6439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6439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6439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4618">
                <a:tc>
                  <a:txBody>
                    <a:bodyPr/>
                    <a:lstStyle/>
                    <a:p>
                      <a:endParaRPr lang="es-ES" sz="1000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u="none" strike="noStrike" baseline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Surge (m)</a:t>
                      </a:r>
                      <a:endParaRPr lang="es-ES" sz="1000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u="none" strike="noStrike" baseline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Sway (m)</a:t>
                      </a:r>
                      <a:endParaRPr lang="es-ES" sz="1000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u="none" strike="noStrike" baseline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Heave (m)</a:t>
                      </a:r>
                      <a:endParaRPr lang="es-ES" sz="1000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u="none" strike="noStrike" baseline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Roll (º)</a:t>
                      </a:r>
                      <a:endParaRPr lang="es-ES" sz="1000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u="none" strike="noStrike" baseline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Pitch (º)</a:t>
                      </a:r>
                      <a:endParaRPr lang="es-ES" sz="1000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u="none" strike="noStrike" baseline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Yaw (º)</a:t>
                      </a:r>
                      <a:endParaRPr lang="es-ES" sz="1000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3524">
                <a:tc>
                  <a:txBody>
                    <a:bodyPr/>
                    <a:lstStyle/>
                    <a:p>
                      <a:r>
                        <a:rPr lang="en-GB" sz="1000" noProof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Mean 1</a:t>
                      </a:r>
                      <a:r>
                        <a:rPr lang="en-GB" sz="1000" baseline="30000" noProof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st</a:t>
                      </a:r>
                      <a:endParaRPr lang="en-GB" sz="1000" noProof="0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100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-0.01</a:t>
                      </a:r>
                      <a:endParaRPr lang="es-ES" sz="1000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100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0.00</a:t>
                      </a:r>
                      <a:endParaRPr lang="es-ES" sz="1000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100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0.00</a:t>
                      </a:r>
                      <a:endParaRPr lang="es-ES" sz="1000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100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0.00</a:t>
                      </a:r>
                      <a:endParaRPr lang="es-ES" sz="1000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100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0.00</a:t>
                      </a:r>
                      <a:endParaRPr lang="es-ES" sz="1000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100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0.00</a:t>
                      </a:r>
                      <a:endParaRPr lang="es-ES" sz="1000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3524">
                <a:tc>
                  <a:txBody>
                    <a:bodyPr/>
                    <a:lstStyle/>
                    <a:p>
                      <a:r>
                        <a:rPr lang="en-GB" sz="1000" noProof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Mean 2</a:t>
                      </a:r>
                      <a:r>
                        <a:rPr lang="en-GB" sz="1000" baseline="30000" noProof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nd</a:t>
                      </a:r>
                      <a:endParaRPr lang="en-GB" sz="1000" noProof="0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100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0.55</a:t>
                      </a:r>
                      <a:endParaRPr lang="es-ES" sz="1000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100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0.01</a:t>
                      </a:r>
                      <a:endParaRPr lang="es-ES" sz="1000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100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0.01</a:t>
                      </a:r>
                      <a:endParaRPr lang="es-ES" sz="1000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100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0.06</a:t>
                      </a:r>
                      <a:endParaRPr lang="es-ES" sz="1000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100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0.06</a:t>
                      </a:r>
                      <a:endParaRPr lang="es-ES" sz="1000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100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-0.03</a:t>
                      </a:r>
                      <a:endParaRPr lang="es-ES" sz="1000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3524">
                <a:tc>
                  <a:txBody>
                    <a:bodyPr/>
                    <a:lstStyle/>
                    <a:p>
                      <a:r>
                        <a:rPr lang="en-GB" sz="1000" noProof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Amplitude 1</a:t>
                      </a:r>
                      <a:r>
                        <a:rPr lang="en-GB" sz="1000" baseline="30000" noProof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st</a:t>
                      </a:r>
                      <a:r>
                        <a:rPr lang="en-GB" sz="1000" noProof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 </a:t>
                      </a:r>
                      <a:endParaRPr lang="en-GB" sz="1000" noProof="0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100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1.20</a:t>
                      </a:r>
                      <a:endParaRPr lang="es-ES" sz="1000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100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0.12</a:t>
                      </a:r>
                      <a:endParaRPr lang="es-ES" sz="1000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100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1.44</a:t>
                      </a:r>
                      <a:endParaRPr lang="es-ES" sz="1000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100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0.39</a:t>
                      </a:r>
                      <a:endParaRPr lang="es-ES" sz="1000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100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1.37</a:t>
                      </a:r>
                      <a:endParaRPr lang="es-ES" sz="1000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100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0.17 </a:t>
                      </a:r>
                      <a:endParaRPr lang="es-ES" sz="1000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3524">
                <a:tc>
                  <a:txBody>
                    <a:bodyPr/>
                    <a:lstStyle/>
                    <a:p>
                      <a:r>
                        <a:rPr lang="en-GB" sz="1000" noProof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Amplitude 2</a:t>
                      </a:r>
                      <a:r>
                        <a:rPr lang="en-GB" sz="1000" baseline="30000" noProof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nd</a:t>
                      </a:r>
                      <a:r>
                        <a:rPr lang="en-GB" sz="1000" noProof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 </a:t>
                      </a:r>
                      <a:endParaRPr lang="en-GB" sz="1000" noProof="0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100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 4.87</a:t>
                      </a:r>
                      <a:endParaRPr lang="es-ES" sz="1000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100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0.59</a:t>
                      </a:r>
                      <a:endParaRPr lang="es-ES" sz="1000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100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1.48</a:t>
                      </a:r>
                      <a:endParaRPr lang="es-ES" sz="1000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100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2.19</a:t>
                      </a:r>
                      <a:endParaRPr lang="es-ES" sz="1000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100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2.09</a:t>
                      </a:r>
                      <a:endParaRPr lang="es-ES" sz="1000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100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0.80</a:t>
                      </a:r>
                      <a:endParaRPr lang="es-ES" sz="1000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3524">
                <a:tc>
                  <a:txBody>
                    <a:bodyPr/>
                    <a:lstStyle/>
                    <a:p>
                      <a:r>
                        <a:rPr lang="en-GB" sz="1000" noProof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RMS 1</a:t>
                      </a:r>
                      <a:r>
                        <a:rPr lang="en-GB" sz="1000" baseline="30000" noProof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st</a:t>
                      </a:r>
                      <a:r>
                        <a:rPr lang="en-GB" sz="1000" baseline="0" noProof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 </a:t>
                      </a:r>
                      <a:endParaRPr lang="en-GB" sz="1000" noProof="0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100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0.17</a:t>
                      </a:r>
                      <a:endParaRPr lang="es-ES" sz="1000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100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0.02</a:t>
                      </a:r>
                      <a:endParaRPr lang="es-ES" sz="1000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100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0.21</a:t>
                      </a:r>
                      <a:endParaRPr lang="es-ES" sz="1000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100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0.07</a:t>
                      </a:r>
                      <a:endParaRPr lang="es-ES" sz="1000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100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0.22</a:t>
                      </a:r>
                      <a:endParaRPr lang="es-ES" sz="1000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100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0.03</a:t>
                      </a:r>
                      <a:endParaRPr lang="es-ES" sz="1000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3524">
                <a:tc>
                  <a:txBody>
                    <a:bodyPr/>
                    <a:lstStyle/>
                    <a:p>
                      <a:r>
                        <a:rPr lang="en-GB" sz="1000" noProof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RMS 2</a:t>
                      </a:r>
                      <a:r>
                        <a:rPr lang="en-GB" sz="1000" baseline="30000" noProof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nd</a:t>
                      </a:r>
                      <a:r>
                        <a:rPr lang="en-GB" sz="1000" noProof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 </a:t>
                      </a:r>
                      <a:endParaRPr lang="en-GB" sz="1000" noProof="0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100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 1.10</a:t>
                      </a:r>
                      <a:endParaRPr lang="es-ES" sz="1000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100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0.10</a:t>
                      </a:r>
                      <a:endParaRPr lang="es-ES" sz="1000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100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0.21</a:t>
                      </a:r>
                      <a:endParaRPr lang="es-ES" sz="1000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100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0.37</a:t>
                      </a:r>
                      <a:endParaRPr lang="es-ES" sz="1000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100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0.36</a:t>
                      </a:r>
                      <a:endParaRPr lang="es-ES" sz="1000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100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0.16 </a:t>
                      </a:r>
                      <a:endParaRPr lang="es-ES" sz="1000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2" name="Rectángulo 31"/>
          <p:cNvSpPr/>
          <p:nvPr/>
        </p:nvSpPr>
        <p:spPr>
          <a:xfrm>
            <a:off x="168000" y="5260996"/>
            <a:ext cx="43768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Low amplitude of heave motion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Low amplitude rotations</a:t>
            </a:r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E146BB4C-DA3C-48BA-A692-25EA2518EED2}" type="slidenum">
              <a:rPr lang="es-ES" sz="320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pPr/>
              <a:t>15</a:t>
            </a:fld>
            <a:endParaRPr lang="es-ES" sz="320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414" y="3062263"/>
            <a:ext cx="3608140" cy="1804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991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lipse 7"/>
          <p:cNvSpPr/>
          <p:nvPr/>
        </p:nvSpPr>
        <p:spPr>
          <a:xfrm>
            <a:off x="109535" y="6208237"/>
            <a:ext cx="540000" cy="540000"/>
          </a:xfrm>
          <a:prstGeom prst="ellipse">
            <a:avLst/>
          </a:prstGeom>
          <a:blipFill>
            <a:blip r:embed="rId5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6211144" y="216190"/>
            <a:ext cx="5559102" cy="123537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altLang="es-ES" sz="1800" b="1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VI International Conference on </a:t>
            </a:r>
          </a:p>
          <a:p>
            <a:pPr algn="r"/>
            <a:r>
              <a:rPr lang="en-GB" altLang="es-ES" sz="1800" b="1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Computational Methods in Marine Engineering</a:t>
            </a:r>
          </a:p>
          <a:p>
            <a:pPr algn="r"/>
            <a:r>
              <a:rPr lang="en-GB" altLang="es-ES" sz="24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Marine 2015</a:t>
            </a:r>
          </a:p>
          <a:p>
            <a:pPr algn="r"/>
            <a:r>
              <a:rPr lang="en-GB" altLang="es-ES" sz="18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15 -17 June 2015, Rome Italy</a:t>
            </a:r>
          </a:p>
        </p:txBody>
      </p:sp>
      <p:grpSp>
        <p:nvGrpSpPr>
          <p:cNvPr id="15" name="Grupo 9"/>
          <p:cNvGrpSpPr/>
          <p:nvPr/>
        </p:nvGrpSpPr>
        <p:grpSpPr>
          <a:xfrm>
            <a:off x="277385" y="185035"/>
            <a:ext cx="5818615" cy="400110"/>
            <a:chOff x="277385" y="185035"/>
            <a:chExt cx="5818615" cy="400110"/>
          </a:xfrm>
        </p:grpSpPr>
        <p:cxnSp>
          <p:nvCxnSpPr>
            <p:cNvPr id="16" name="Conector recto 15"/>
            <p:cNvCxnSpPr/>
            <p:nvPr/>
          </p:nvCxnSpPr>
          <p:spPr>
            <a:xfrm flipV="1">
              <a:off x="336000" y="521732"/>
              <a:ext cx="5760000" cy="0"/>
            </a:xfrm>
            <a:prstGeom prst="line">
              <a:avLst/>
            </a:prstGeom>
            <a:ln w="28575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CuadroTexto 16"/>
            <p:cNvSpPr txBox="1"/>
            <p:nvPr/>
          </p:nvSpPr>
          <p:spPr>
            <a:xfrm>
              <a:off x="277385" y="185035"/>
              <a:ext cx="273972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b="1" dirty="0" smtClean="0">
                  <a:solidFill>
                    <a:schemeClr val="bg1"/>
                  </a:solidFill>
                  <a:latin typeface="Cambria Math"/>
                  <a:cs typeface="Cambria Math"/>
                </a:rPr>
                <a:t>4. Application examples</a:t>
              </a:r>
              <a:endParaRPr lang="en-GB" sz="2000" b="1" dirty="0">
                <a:solidFill>
                  <a:schemeClr val="bg1"/>
                </a:solidFill>
                <a:latin typeface="Cambria Math"/>
                <a:cs typeface="Cambria Math"/>
              </a:endParaRPr>
            </a:p>
          </p:txBody>
        </p:sp>
      </p:grpSp>
      <p:sp>
        <p:nvSpPr>
          <p:cNvPr id="3" name="CuadroTexto 2"/>
          <p:cNvSpPr txBox="1"/>
          <p:nvPr/>
        </p:nvSpPr>
        <p:spPr>
          <a:xfrm>
            <a:off x="277385" y="607679"/>
            <a:ext cx="37340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GVA 4000 platform analysis</a:t>
            </a:r>
            <a:endParaRPr lang="en-GB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9" name="CuadroTexto 28"/>
          <p:cNvSpPr txBox="1"/>
          <p:nvPr/>
        </p:nvSpPr>
        <p:spPr>
          <a:xfrm>
            <a:off x="7346544" y="4050960"/>
            <a:ext cx="480470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Mooring 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tensions ≈ line weight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In general, good response in operating conditions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But noticeable peaks are identified  in the time series …</a:t>
            </a:r>
          </a:p>
        </p:txBody>
      </p:sp>
      <p:pic>
        <p:nvPicPr>
          <p:cNvPr id="30" name="Mi películ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 cstate="print"/>
          <a:srcRect l="5561" r="6816"/>
          <a:stretch/>
        </p:blipFill>
        <p:spPr>
          <a:xfrm>
            <a:off x="336000" y="1155290"/>
            <a:ext cx="4322669" cy="2772777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204" y="4074937"/>
            <a:ext cx="4305552" cy="2133300"/>
          </a:xfrm>
          <a:prstGeom prst="rect">
            <a:avLst/>
          </a:prstGeom>
        </p:spPr>
      </p:pic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2590970"/>
              </p:ext>
            </p:extLst>
          </p:nvPr>
        </p:nvGraphicFramePr>
        <p:xfrm>
          <a:off x="6096000" y="1877392"/>
          <a:ext cx="5599494" cy="1524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858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84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284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284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284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98058">
                <a:tc>
                  <a:txBody>
                    <a:bodyPr/>
                    <a:lstStyle/>
                    <a:p>
                      <a:endParaRPr lang="es-ES" sz="1400" b="0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Max. (10</a:t>
                      </a:r>
                      <a:r>
                        <a:rPr lang="pt-BR" sz="1400" baseline="3000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5</a:t>
                      </a:r>
                      <a:r>
                        <a:rPr lang="pt-BR" sz="1400" baseline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 </a:t>
                      </a:r>
                      <a:r>
                        <a:rPr lang="pt-BR" sz="140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N)</a:t>
                      </a:r>
                      <a:endParaRPr lang="es-ES" sz="1400" b="0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Min. (10</a:t>
                      </a:r>
                      <a:r>
                        <a:rPr lang="pt-BR" sz="1400" baseline="3000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5</a:t>
                      </a:r>
                      <a:r>
                        <a:rPr lang="pt-BR" sz="1400" baseline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 </a:t>
                      </a:r>
                      <a:r>
                        <a:rPr lang="pt-BR" sz="140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N)</a:t>
                      </a:r>
                      <a:endParaRPr lang="es-ES" sz="1400" b="0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dirty="0" err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Mean</a:t>
                      </a:r>
                      <a:r>
                        <a:rPr lang="pt-BR" sz="140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 (10</a:t>
                      </a:r>
                      <a:r>
                        <a:rPr lang="pt-BR" sz="1400" baseline="3000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5</a:t>
                      </a:r>
                      <a:r>
                        <a:rPr lang="pt-BR" sz="1400" baseline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 </a:t>
                      </a:r>
                      <a:r>
                        <a:rPr lang="pt-BR" sz="140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N)</a:t>
                      </a:r>
                      <a:endParaRPr lang="es-ES" sz="1400" b="0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RMS (10</a:t>
                      </a:r>
                      <a:r>
                        <a:rPr lang="pt-BR" sz="1400" baseline="3000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5</a:t>
                      </a:r>
                      <a:r>
                        <a:rPr lang="pt-BR" sz="1400" baseline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 </a:t>
                      </a:r>
                      <a:r>
                        <a:rPr lang="pt-BR" sz="140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N)</a:t>
                      </a:r>
                      <a:endParaRPr lang="es-ES" sz="1400" b="0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8058">
                <a:tc>
                  <a:txBody>
                    <a:bodyPr/>
                    <a:lstStyle/>
                    <a:p>
                      <a:r>
                        <a:rPr lang="es-ES" sz="140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Line 1</a:t>
                      </a:r>
                      <a:endParaRPr lang="es-ES" sz="1400" b="0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4.309</a:t>
                      </a:r>
                      <a:endParaRPr lang="es-ES" sz="1400" b="0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3.930</a:t>
                      </a:r>
                      <a:endParaRPr lang="es-ES" sz="1400" b="0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4.118</a:t>
                      </a:r>
                      <a:endParaRPr lang="es-ES" sz="1400" b="0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4.119</a:t>
                      </a:r>
                      <a:endParaRPr lang="es-ES" sz="1400" b="0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8058">
                <a:tc>
                  <a:txBody>
                    <a:bodyPr/>
                    <a:lstStyle/>
                    <a:p>
                      <a:r>
                        <a:rPr lang="es-ES" sz="140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Line</a:t>
                      </a:r>
                      <a:r>
                        <a:rPr lang="es-ES" sz="1400" baseline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 2</a:t>
                      </a:r>
                      <a:endParaRPr lang="es-ES" sz="1400" b="0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4.308</a:t>
                      </a:r>
                      <a:endParaRPr lang="es-ES" sz="1400" b="0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3.908</a:t>
                      </a:r>
                      <a:endParaRPr lang="es-ES" sz="1400" b="0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4.117</a:t>
                      </a:r>
                      <a:endParaRPr lang="es-ES" sz="1400" b="0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4.118</a:t>
                      </a:r>
                      <a:endParaRPr lang="es-ES" sz="1400" b="0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8058">
                <a:tc>
                  <a:txBody>
                    <a:bodyPr/>
                    <a:lstStyle/>
                    <a:p>
                      <a:r>
                        <a:rPr lang="es-ES" sz="140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Line</a:t>
                      </a:r>
                      <a:r>
                        <a:rPr lang="es-ES" sz="1400" baseline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 3</a:t>
                      </a:r>
                      <a:endParaRPr lang="es-ES" sz="1400" b="0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4.305</a:t>
                      </a:r>
                      <a:endParaRPr lang="es-ES" sz="1400" b="0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3.922</a:t>
                      </a:r>
                      <a:endParaRPr lang="es-ES" sz="1400" b="0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4.118</a:t>
                      </a:r>
                      <a:endParaRPr lang="es-ES" sz="1400" b="0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4.118</a:t>
                      </a:r>
                      <a:endParaRPr lang="es-ES" sz="1400" b="0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8058">
                <a:tc>
                  <a:txBody>
                    <a:bodyPr/>
                    <a:lstStyle/>
                    <a:p>
                      <a:r>
                        <a:rPr lang="es-ES" sz="140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Line</a:t>
                      </a:r>
                      <a:r>
                        <a:rPr lang="es-ES" sz="1400" baseline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 4</a:t>
                      </a:r>
                      <a:endParaRPr lang="es-ES" sz="1400" b="0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4.3195</a:t>
                      </a:r>
                      <a:endParaRPr lang="es-ES" sz="1400" b="0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3.934</a:t>
                      </a:r>
                      <a:endParaRPr lang="es-ES" sz="1400" b="0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4.118</a:t>
                      </a:r>
                      <a:endParaRPr lang="es-ES" sz="1400" b="0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4.119</a:t>
                      </a:r>
                      <a:endParaRPr lang="es-ES" sz="1400" b="0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E146BB4C-DA3C-48BA-A692-25EA2518EED2}" type="slidenum">
              <a:rPr lang="es-ES" sz="320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pPr/>
              <a:t>16</a:t>
            </a:fld>
            <a:endParaRPr lang="es-ES" sz="32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4339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0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n 2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24394" y="1557122"/>
            <a:ext cx="5846347" cy="4384760"/>
          </a:xfrm>
          <a:prstGeom prst="rect">
            <a:avLst/>
          </a:prstGeom>
        </p:spPr>
      </p:pic>
      <p:sp>
        <p:nvSpPr>
          <p:cNvPr id="8" name="Elipse 7"/>
          <p:cNvSpPr/>
          <p:nvPr/>
        </p:nvSpPr>
        <p:spPr>
          <a:xfrm>
            <a:off x="109535" y="6208237"/>
            <a:ext cx="540000" cy="540000"/>
          </a:xfrm>
          <a:prstGeom prst="ellipse">
            <a:avLst/>
          </a:prstGeom>
          <a:blipFill>
            <a:blip r:embed="rId5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6211144" y="216190"/>
            <a:ext cx="5559102" cy="123537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altLang="es-ES" sz="1800" b="1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VI International Conference on </a:t>
            </a:r>
          </a:p>
          <a:p>
            <a:pPr algn="r"/>
            <a:r>
              <a:rPr lang="en-GB" altLang="es-ES" sz="1800" b="1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Computational Methods in Marine Engineering</a:t>
            </a:r>
          </a:p>
          <a:p>
            <a:pPr algn="r"/>
            <a:r>
              <a:rPr lang="en-GB" altLang="es-ES" sz="24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Marine 2015</a:t>
            </a:r>
          </a:p>
          <a:p>
            <a:pPr algn="r"/>
            <a:r>
              <a:rPr lang="en-GB" altLang="es-ES" sz="18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15 -17 June 2015, Rome Italy</a:t>
            </a:r>
          </a:p>
        </p:txBody>
      </p:sp>
      <p:grpSp>
        <p:nvGrpSpPr>
          <p:cNvPr id="15" name="Grupo 9"/>
          <p:cNvGrpSpPr/>
          <p:nvPr/>
        </p:nvGrpSpPr>
        <p:grpSpPr>
          <a:xfrm>
            <a:off x="277385" y="185035"/>
            <a:ext cx="5818615" cy="400110"/>
            <a:chOff x="277385" y="185035"/>
            <a:chExt cx="5818615" cy="400110"/>
          </a:xfrm>
        </p:grpSpPr>
        <p:cxnSp>
          <p:nvCxnSpPr>
            <p:cNvPr id="16" name="Conector recto 15"/>
            <p:cNvCxnSpPr/>
            <p:nvPr/>
          </p:nvCxnSpPr>
          <p:spPr>
            <a:xfrm flipV="1">
              <a:off x="336000" y="521732"/>
              <a:ext cx="5760000" cy="0"/>
            </a:xfrm>
            <a:prstGeom prst="line">
              <a:avLst/>
            </a:prstGeom>
            <a:ln w="28575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CuadroTexto 16"/>
            <p:cNvSpPr txBox="1"/>
            <p:nvPr/>
          </p:nvSpPr>
          <p:spPr>
            <a:xfrm>
              <a:off x="277385" y="185035"/>
              <a:ext cx="273972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b="1" dirty="0" smtClean="0">
                  <a:solidFill>
                    <a:schemeClr val="bg1"/>
                  </a:solidFill>
                  <a:latin typeface="Cambria Math"/>
                  <a:cs typeface="Cambria Math"/>
                </a:rPr>
                <a:t>4. Application examples</a:t>
              </a:r>
              <a:endParaRPr lang="en-GB" sz="2000" b="1" dirty="0">
                <a:solidFill>
                  <a:schemeClr val="bg1"/>
                </a:solidFill>
                <a:latin typeface="Cambria Math"/>
                <a:cs typeface="Cambria Math"/>
              </a:endParaRPr>
            </a:p>
          </p:txBody>
        </p:sp>
      </p:grpSp>
      <p:sp>
        <p:nvSpPr>
          <p:cNvPr id="22" name="CuadroTexto 21"/>
          <p:cNvSpPr txBox="1"/>
          <p:nvPr/>
        </p:nvSpPr>
        <p:spPr>
          <a:xfrm>
            <a:off x="277385" y="607679"/>
            <a:ext cx="31089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Spar OC3 fully analysis</a:t>
            </a:r>
            <a:endParaRPr lang="en-GB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graphicFrame>
        <p:nvGraphicFramePr>
          <p:cNvPr id="23" name="Tab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6053716"/>
              </p:ext>
            </p:extLst>
          </p:nvPr>
        </p:nvGraphicFramePr>
        <p:xfrm>
          <a:off x="5782927" y="1853933"/>
          <a:ext cx="3658699" cy="1646238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8884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702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437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b="0" kern="1200" baseline="0" noProof="0" dirty="0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a:t>Main particulars:</a:t>
                      </a:r>
                    </a:p>
                  </a:txBody>
                  <a:tcPr marL="68588" marR="68588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es-ES" sz="1400" b="0" kern="1200" baseline="0" dirty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endParaRPr>
                    </a:p>
                  </a:txBody>
                  <a:tcPr marL="68588" marR="68588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37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0" kern="1200" baseline="0" dirty="0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a:t>Displacement </a:t>
                      </a:r>
                      <a:r>
                        <a:rPr lang="es-ES" sz="1400" b="0" kern="1200" baseline="0" dirty="0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a:t>(ton)</a:t>
                      </a:r>
                      <a:endParaRPr lang="es-ES" sz="1400" b="0" kern="1200" baseline="0" dirty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endParaRPr>
                    </a:p>
                  </a:txBody>
                  <a:tcPr marL="68588" marR="68588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400" b="0" kern="1200" baseline="0" dirty="0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a:t>8163.76 </a:t>
                      </a:r>
                      <a:endParaRPr lang="es-ES" sz="1400" b="0" kern="1200" baseline="0" dirty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endParaRPr>
                    </a:p>
                  </a:txBody>
                  <a:tcPr marL="68588" marR="68588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37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0" kern="1200" baseline="0" dirty="0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a:t>Center of gravity below SWL </a:t>
                      </a:r>
                      <a:r>
                        <a:rPr lang="es-ES" sz="1400" b="0" kern="1200" baseline="0" dirty="0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a:t>(m</a:t>
                      </a:r>
                      <a:r>
                        <a:rPr lang="es-ES" sz="1400" b="0" kern="1200" baseline="0" dirty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a:t>)</a:t>
                      </a:r>
                    </a:p>
                  </a:txBody>
                  <a:tcPr marL="68588" marR="68588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400" b="0" kern="1200" baseline="0" dirty="0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a:t>-75.098</a:t>
                      </a:r>
                      <a:endParaRPr lang="es-ES" sz="1400" b="0" kern="1200" baseline="0" dirty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endParaRPr>
                    </a:p>
                  </a:txBody>
                  <a:tcPr marL="68588" marR="68588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37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b="0" kern="1200" baseline="0" noProof="0" dirty="0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a:t>Radii of inertia </a:t>
                      </a:r>
                      <a:r>
                        <a:rPr lang="en-GB" sz="1400" b="0" kern="1200" baseline="0" noProof="0" dirty="0" err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a:t>R</a:t>
                      </a:r>
                      <a:r>
                        <a:rPr lang="en-GB" sz="1400" b="0" kern="1200" baseline="-25000" noProof="0" dirty="0" err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a:t>xx</a:t>
                      </a:r>
                      <a:r>
                        <a:rPr lang="en-GB" sz="1400" b="0" kern="1200" baseline="-25000" noProof="0" dirty="0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GB" sz="1400" b="0" kern="1200" baseline="0" noProof="0" dirty="0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a:t>(m)</a:t>
                      </a:r>
                      <a:endParaRPr lang="en-GB" sz="1400" b="0" kern="1200" baseline="0" noProof="0" dirty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endParaRPr>
                    </a:p>
                  </a:txBody>
                  <a:tcPr marL="68588" marR="68588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400" b="0" kern="1200" baseline="0" dirty="0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a:t>49.41</a:t>
                      </a:r>
                      <a:endParaRPr lang="es-ES" sz="1400" b="0" kern="1200" baseline="0" dirty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endParaRPr>
                    </a:p>
                  </a:txBody>
                  <a:tcPr marL="68588" marR="68588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437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b="0" kern="1200" baseline="0" noProof="0" dirty="0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a:t>Radii of inertia </a:t>
                      </a:r>
                      <a:r>
                        <a:rPr lang="en-GB" sz="1400" b="0" kern="1200" baseline="0" noProof="0" dirty="0" err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a:t>R</a:t>
                      </a:r>
                      <a:r>
                        <a:rPr lang="en-GB" sz="1400" b="0" kern="1200" baseline="-25000" noProof="0" dirty="0" err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a:t>yy</a:t>
                      </a:r>
                      <a:r>
                        <a:rPr lang="en-GB" sz="1400" b="0" kern="1200" baseline="0" noProof="0" dirty="0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a:t> (m)</a:t>
                      </a:r>
                      <a:endParaRPr lang="en-GB" sz="1400" b="0" kern="1200" baseline="0" noProof="0" dirty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endParaRPr>
                    </a:p>
                  </a:txBody>
                  <a:tcPr marL="68588" marR="68588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400" b="0" kern="1200" baseline="0" dirty="0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a:t>49.48</a:t>
                      </a:r>
                      <a:endParaRPr lang="es-ES" sz="1400" b="0" kern="1200" baseline="0" dirty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endParaRPr>
                    </a:p>
                  </a:txBody>
                  <a:tcPr marL="68588" marR="68588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437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b="0" kern="1200" baseline="0" noProof="0" dirty="0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a:t>Radii of inertia </a:t>
                      </a:r>
                      <a:r>
                        <a:rPr lang="en-GB" sz="1400" b="0" kern="1200" baseline="0" noProof="0" dirty="0" err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a:t>R</a:t>
                      </a:r>
                      <a:r>
                        <a:rPr lang="en-GB" sz="1400" b="0" kern="1200" baseline="-25000" noProof="0" dirty="0" err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a:t>zz</a:t>
                      </a:r>
                      <a:r>
                        <a:rPr lang="en-GB" sz="1400" b="0" kern="1200" baseline="0" noProof="0" dirty="0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a:t> (m)</a:t>
                      </a:r>
                      <a:endParaRPr lang="en-GB" sz="1400" b="0" kern="1200" baseline="0" noProof="0" dirty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endParaRPr>
                    </a:p>
                  </a:txBody>
                  <a:tcPr marL="68588" marR="68588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400" b="0" kern="1200" baseline="0" dirty="0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a:t>5.64</a:t>
                      </a:r>
                      <a:endParaRPr lang="es-ES" sz="1400" b="0" kern="1200" baseline="0" dirty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endParaRPr>
                    </a:p>
                  </a:txBody>
                  <a:tcPr marL="68588" marR="68588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4" name="CuadroTexto 23"/>
          <p:cNvSpPr txBox="1"/>
          <p:nvPr/>
        </p:nvSpPr>
        <p:spPr>
          <a:xfrm>
            <a:off x="649535" y="1220731"/>
            <a:ext cx="21448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RAO validation</a:t>
            </a:r>
            <a:endParaRPr lang="en-GB" sz="24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535" y="1682397"/>
            <a:ext cx="2905537" cy="2346396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116" y="2607047"/>
            <a:ext cx="2862394" cy="23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342" y="3749502"/>
            <a:ext cx="2862395" cy="23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E146BB4C-DA3C-48BA-A692-25EA2518EED2}" type="slidenum">
              <a:rPr lang="es-ES" sz="320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pPr/>
              <a:t>17</a:t>
            </a:fld>
            <a:endParaRPr lang="es-ES" sz="320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00004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Imagen 3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88180" y="1488611"/>
            <a:ext cx="5988279" cy="4491209"/>
          </a:xfrm>
          <a:prstGeom prst="rect">
            <a:avLst/>
          </a:prstGeom>
        </p:spPr>
      </p:pic>
      <p:sp>
        <p:nvSpPr>
          <p:cNvPr id="8" name="Elipse 7"/>
          <p:cNvSpPr/>
          <p:nvPr/>
        </p:nvSpPr>
        <p:spPr>
          <a:xfrm>
            <a:off x="109535" y="6208237"/>
            <a:ext cx="540000" cy="540000"/>
          </a:xfrm>
          <a:prstGeom prst="ellipse">
            <a:avLst/>
          </a:prstGeom>
          <a:blipFill>
            <a:blip r:embed="rId4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6211144" y="216190"/>
            <a:ext cx="5559102" cy="123537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altLang="es-ES" sz="1800" b="1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VI International Conference on </a:t>
            </a:r>
          </a:p>
          <a:p>
            <a:pPr algn="r"/>
            <a:r>
              <a:rPr lang="en-GB" altLang="es-ES" sz="1800" b="1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Computational Methods in Marine Engineering</a:t>
            </a:r>
          </a:p>
          <a:p>
            <a:pPr algn="r"/>
            <a:r>
              <a:rPr lang="en-GB" altLang="es-ES" sz="24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Marine 2015</a:t>
            </a:r>
          </a:p>
          <a:p>
            <a:pPr algn="r"/>
            <a:r>
              <a:rPr lang="en-GB" altLang="es-ES" sz="18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15 -17 June 2015, Rome Italy</a:t>
            </a:r>
          </a:p>
        </p:txBody>
      </p:sp>
      <p:grpSp>
        <p:nvGrpSpPr>
          <p:cNvPr id="15" name="Grupo 9"/>
          <p:cNvGrpSpPr/>
          <p:nvPr/>
        </p:nvGrpSpPr>
        <p:grpSpPr>
          <a:xfrm>
            <a:off x="277385" y="185035"/>
            <a:ext cx="5818615" cy="400110"/>
            <a:chOff x="277385" y="185035"/>
            <a:chExt cx="5818615" cy="400110"/>
          </a:xfrm>
        </p:grpSpPr>
        <p:cxnSp>
          <p:nvCxnSpPr>
            <p:cNvPr id="16" name="Conector recto 15"/>
            <p:cNvCxnSpPr/>
            <p:nvPr/>
          </p:nvCxnSpPr>
          <p:spPr>
            <a:xfrm flipV="1">
              <a:off x="336000" y="521732"/>
              <a:ext cx="5760000" cy="0"/>
            </a:xfrm>
            <a:prstGeom prst="line">
              <a:avLst/>
            </a:prstGeom>
            <a:ln w="28575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CuadroTexto 16"/>
            <p:cNvSpPr txBox="1"/>
            <p:nvPr/>
          </p:nvSpPr>
          <p:spPr>
            <a:xfrm>
              <a:off x="277385" y="185035"/>
              <a:ext cx="273972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b="1" dirty="0" smtClean="0">
                  <a:solidFill>
                    <a:schemeClr val="bg1"/>
                  </a:solidFill>
                  <a:latin typeface="Cambria Math"/>
                  <a:cs typeface="Cambria Math"/>
                </a:rPr>
                <a:t>4. Application examples</a:t>
              </a:r>
              <a:endParaRPr lang="en-GB" sz="2000" b="1" dirty="0">
                <a:solidFill>
                  <a:schemeClr val="bg1"/>
                </a:solidFill>
                <a:latin typeface="Cambria Math"/>
                <a:cs typeface="Cambria Math"/>
              </a:endParaRPr>
            </a:p>
          </p:txBody>
        </p:sp>
      </p:grpSp>
      <p:sp>
        <p:nvSpPr>
          <p:cNvPr id="22" name="CuadroTexto 21"/>
          <p:cNvSpPr txBox="1"/>
          <p:nvPr/>
        </p:nvSpPr>
        <p:spPr>
          <a:xfrm>
            <a:off x="277385" y="607679"/>
            <a:ext cx="31089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Spar OC3 fully analysis</a:t>
            </a:r>
            <a:endParaRPr lang="en-GB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grpSp>
        <p:nvGrpSpPr>
          <p:cNvPr id="25" name="Grupo 24"/>
          <p:cNvGrpSpPr/>
          <p:nvPr/>
        </p:nvGrpSpPr>
        <p:grpSpPr>
          <a:xfrm>
            <a:off x="791227" y="2022858"/>
            <a:ext cx="4484788" cy="646331"/>
            <a:chOff x="443136" y="1409026"/>
            <a:chExt cx="4484788" cy="646331"/>
          </a:xfrm>
        </p:grpSpPr>
        <p:sp>
          <p:nvSpPr>
            <p:cNvPr id="26" name="CuadroTexto 25"/>
            <p:cNvSpPr txBox="1"/>
            <p:nvPr/>
          </p:nvSpPr>
          <p:spPr>
            <a:xfrm>
              <a:off x="443136" y="1409026"/>
              <a:ext cx="3973537" cy="646331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28575">
              <a:solidFill>
                <a:schemeClr val="bg1"/>
              </a:solidFill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Wind turbine: Linearized model (operating condition</a:t>
              </a:r>
              <a:r>
                <a:rPr lang="en-GB" dirty="0" smtClean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). </a:t>
              </a:r>
              <a:r>
                <a:rPr lang="en-GB" b="1" dirty="0" err="1" smtClean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FASTLognoter</a:t>
              </a:r>
              <a:endParaRPr lang="en-GB" b="1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27" name="Flecha abajo 26"/>
            <p:cNvSpPr/>
            <p:nvPr/>
          </p:nvSpPr>
          <p:spPr>
            <a:xfrm rot="16200000">
              <a:off x="4467277" y="1476564"/>
              <a:ext cx="410042" cy="511253"/>
            </a:xfrm>
            <a:prstGeom prst="downArrow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8" name="Grupo 27"/>
          <p:cNvGrpSpPr/>
          <p:nvPr/>
        </p:nvGrpSpPr>
        <p:grpSpPr>
          <a:xfrm>
            <a:off x="764776" y="3117613"/>
            <a:ext cx="4484790" cy="646331"/>
            <a:chOff x="443136" y="1409026"/>
            <a:chExt cx="4484790" cy="646331"/>
          </a:xfrm>
        </p:grpSpPr>
        <p:sp>
          <p:nvSpPr>
            <p:cNvPr id="29" name="CuadroTexto 28"/>
            <p:cNvSpPr txBox="1"/>
            <p:nvPr/>
          </p:nvSpPr>
          <p:spPr>
            <a:xfrm>
              <a:off x="443136" y="1409026"/>
              <a:ext cx="3973537" cy="646331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28575">
              <a:solidFill>
                <a:schemeClr val="bg1"/>
              </a:solidFill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Wind </a:t>
              </a:r>
              <a:r>
                <a:rPr lang="en-GB" dirty="0" smtClean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profile: coupling with </a:t>
              </a:r>
              <a:r>
                <a:rPr lang="en-GB" b="1" dirty="0" err="1" smtClean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AeroDyn</a:t>
              </a:r>
              <a:r>
                <a:rPr lang="en-GB" dirty="0" smtClean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 (time history loads)</a:t>
              </a:r>
              <a:endParaRPr lang="en-GB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30" name="Flecha abajo 29"/>
            <p:cNvSpPr/>
            <p:nvPr/>
          </p:nvSpPr>
          <p:spPr>
            <a:xfrm rot="16200000">
              <a:off x="4467279" y="1476564"/>
              <a:ext cx="410042" cy="511253"/>
            </a:xfrm>
            <a:prstGeom prst="downArrow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Grupo 2"/>
          <p:cNvGrpSpPr/>
          <p:nvPr/>
        </p:nvGrpSpPr>
        <p:grpSpPr>
          <a:xfrm>
            <a:off x="764775" y="4212368"/>
            <a:ext cx="4484790" cy="646331"/>
            <a:chOff x="416684" y="3562542"/>
            <a:chExt cx="4484790" cy="646331"/>
          </a:xfrm>
        </p:grpSpPr>
        <p:sp>
          <p:nvSpPr>
            <p:cNvPr id="31" name="CuadroTexto 30"/>
            <p:cNvSpPr txBox="1"/>
            <p:nvPr/>
          </p:nvSpPr>
          <p:spPr>
            <a:xfrm>
              <a:off x="416684" y="3562542"/>
              <a:ext cx="3973537" cy="646331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28575">
              <a:solidFill>
                <a:schemeClr val="bg1"/>
              </a:solidFill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 smtClean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Waves: FEM hydrodynamics model 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 smtClean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(1</a:t>
              </a:r>
              <a:r>
                <a:rPr lang="en-GB" baseline="30000" dirty="0" smtClean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st</a:t>
              </a:r>
              <a:r>
                <a:rPr lang="en-GB" dirty="0" smtClean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  &amp; 2</a:t>
              </a:r>
              <a:r>
                <a:rPr lang="en-GB" baseline="30000" dirty="0" smtClean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nd</a:t>
              </a:r>
              <a:r>
                <a:rPr lang="en-GB" dirty="0" smtClean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 ) + JONSWAP spectrum</a:t>
              </a:r>
              <a:endParaRPr lang="en-GB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32" name="Flecha abajo 31"/>
            <p:cNvSpPr/>
            <p:nvPr/>
          </p:nvSpPr>
          <p:spPr>
            <a:xfrm rot="16200000">
              <a:off x="4440827" y="3630080"/>
              <a:ext cx="410042" cy="511253"/>
            </a:xfrm>
            <a:prstGeom prst="downArrow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3" name="Grupo 32"/>
          <p:cNvGrpSpPr/>
          <p:nvPr/>
        </p:nvGrpSpPr>
        <p:grpSpPr>
          <a:xfrm>
            <a:off x="759070" y="5307122"/>
            <a:ext cx="4491206" cy="410042"/>
            <a:chOff x="416684" y="3542187"/>
            <a:chExt cx="4491206" cy="410042"/>
          </a:xfrm>
        </p:grpSpPr>
        <p:sp>
          <p:nvSpPr>
            <p:cNvPr id="34" name="CuadroTexto 33"/>
            <p:cNvSpPr txBox="1"/>
            <p:nvPr/>
          </p:nvSpPr>
          <p:spPr>
            <a:xfrm>
              <a:off x="416684" y="3562542"/>
              <a:ext cx="3973537" cy="369332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28575">
              <a:solidFill>
                <a:schemeClr val="bg1"/>
              </a:solidFill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 smtClean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Mooring: Nonlinear FEM cable model</a:t>
              </a:r>
              <a:endParaRPr lang="en-GB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35" name="Flecha abajo 34"/>
            <p:cNvSpPr/>
            <p:nvPr/>
          </p:nvSpPr>
          <p:spPr>
            <a:xfrm rot="16200000">
              <a:off x="4447243" y="3491581"/>
              <a:ext cx="410042" cy="511253"/>
            </a:xfrm>
            <a:prstGeom prst="downArrow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>
                <a:solidFill>
                  <a:schemeClr val="tx1"/>
                </a:solidFill>
              </a:endParaRPr>
            </a:p>
          </p:txBody>
        </p:sp>
      </p:grpSp>
      <p:sp>
        <p:nvSpPr>
          <p:cNvPr id="5" name="CuadroTexto 4"/>
          <p:cNvSpPr txBox="1"/>
          <p:nvPr/>
        </p:nvSpPr>
        <p:spPr>
          <a:xfrm>
            <a:off x="1502998" y="1451564"/>
            <a:ext cx="25499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Time – Domain Analysis</a:t>
            </a:r>
            <a:endParaRPr lang="en-GB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634530" y="1451564"/>
            <a:ext cx="4258401" cy="4444764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6" name="Rectángulo 35"/>
          <p:cNvSpPr/>
          <p:nvPr/>
        </p:nvSpPr>
        <p:spPr>
          <a:xfrm>
            <a:off x="5633232" y="1562972"/>
            <a:ext cx="369381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Wave </a:t>
            </a:r>
            <a:r>
              <a:rPr lang="en-US" sz="16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spectrum: </a:t>
            </a:r>
            <a:r>
              <a:rPr lang="en-US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JONSWAP</a:t>
            </a:r>
          </a:p>
          <a:p>
            <a:r>
              <a:rPr lang="en-US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Peak </a:t>
            </a:r>
            <a:r>
              <a:rPr lang="en-US" sz="16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period: 12 s</a:t>
            </a:r>
            <a:endParaRPr lang="en-US" sz="16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sz="16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Significant </a:t>
            </a:r>
            <a:r>
              <a:rPr lang="en-US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wave </a:t>
            </a:r>
            <a:r>
              <a:rPr lang="en-US" sz="16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height: 6.0 m</a:t>
            </a:r>
          </a:p>
          <a:p>
            <a:r>
              <a:rPr lang="en-US" sz="16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Mean Wind velocity: 11.4 m</a:t>
            </a:r>
            <a:endParaRPr lang="en-US" sz="16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Number of mooring </a:t>
            </a:r>
            <a:r>
              <a:rPr lang="en-US" sz="16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lines: 3</a:t>
            </a:r>
            <a:endParaRPr lang="en-US" sz="16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sz="16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Stiffness: 6.04x10</a:t>
            </a:r>
            <a:r>
              <a:rPr lang="en-US" sz="1600" baseline="30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10</a:t>
            </a:r>
            <a:r>
              <a:rPr lang="en-US" sz="16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N</a:t>
            </a:r>
            <a:endParaRPr lang="en-US" sz="16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sz="16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Length of lines: 902 m</a:t>
            </a:r>
            <a:endParaRPr lang="en-US" sz="16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Weight per unit </a:t>
            </a:r>
            <a:r>
              <a:rPr lang="en-US" sz="16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length: 698.1 </a:t>
            </a:r>
            <a:r>
              <a:rPr lang="en-US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 N/m </a:t>
            </a:r>
          </a:p>
          <a:p>
            <a:r>
              <a:rPr lang="en-US" sz="16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Nº of elements/line: 200</a:t>
            </a:r>
            <a:endParaRPr lang="es-ES" sz="16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E146BB4C-DA3C-48BA-A692-25EA2518EED2}" type="slidenum">
              <a:rPr lang="es-ES" sz="320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pPr/>
              <a:t>18</a:t>
            </a:fld>
            <a:endParaRPr lang="es-ES" sz="32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418" y="4094136"/>
            <a:ext cx="2781616" cy="13487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5808" y="4972112"/>
            <a:ext cx="2646722" cy="13012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536" y="4094136"/>
            <a:ext cx="2740825" cy="1328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CuadroTexto 10"/>
          <p:cNvSpPr txBox="1"/>
          <p:nvPr/>
        </p:nvSpPr>
        <p:spPr>
          <a:xfrm>
            <a:off x="9904224" y="5509004"/>
            <a:ext cx="13548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Wind Loads</a:t>
            </a:r>
            <a:endParaRPr lang="en-GB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8" name="Rectángulo 37"/>
          <p:cNvSpPr/>
          <p:nvPr/>
        </p:nvSpPr>
        <p:spPr>
          <a:xfrm>
            <a:off x="5587469" y="4028046"/>
            <a:ext cx="6182777" cy="233379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8613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Imagen 3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88180" y="1488612"/>
            <a:ext cx="6027416" cy="4520562"/>
          </a:xfrm>
          <a:prstGeom prst="rect">
            <a:avLst/>
          </a:prstGeom>
        </p:spPr>
      </p:pic>
      <p:sp>
        <p:nvSpPr>
          <p:cNvPr id="8" name="Elipse 7"/>
          <p:cNvSpPr/>
          <p:nvPr/>
        </p:nvSpPr>
        <p:spPr>
          <a:xfrm>
            <a:off x="109535" y="6208237"/>
            <a:ext cx="540000" cy="540000"/>
          </a:xfrm>
          <a:prstGeom prst="ellipse">
            <a:avLst/>
          </a:prstGeom>
          <a:blipFill>
            <a:blip r:embed="rId5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6211144" y="216190"/>
            <a:ext cx="5559102" cy="123537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altLang="es-ES" sz="1800" b="1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VI International Conference on </a:t>
            </a:r>
          </a:p>
          <a:p>
            <a:pPr algn="r"/>
            <a:r>
              <a:rPr lang="en-GB" altLang="es-ES" sz="1800" b="1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Computational Methods in Marine Engineering</a:t>
            </a:r>
          </a:p>
          <a:p>
            <a:pPr algn="r"/>
            <a:r>
              <a:rPr lang="en-GB" altLang="es-ES" sz="24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Marine 2015</a:t>
            </a:r>
          </a:p>
          <a:p>
            <a:pPr algn="r"/>
            <a:r>
              <a:rPr lang="en-GB" altLang="es-ES" sz="18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15 -17 June 2015, Rome Italy</a:t>
            </a:r>
          </a:p>
        </p:txBody>
      </p:sp>
      <p:grpSp>
        <p:nvGrpSpPr>
          <p:cNvPr id="15" name="Grupo 9"/>
          <p:cNvGrpSpPr/>
          <p:nvPr/>
        </p:nvGrpSpPr>
        <p:grpSpPr>
          <a:xfrm>
            <a:off x="277385" y="185035"/>
            <a:ext cx="5818615" cy="400110"/>
            <a:chOff x="277385" y="185035"/>
            <a:chExt cx="5818615" cy="400110"/>
          </a:xfrm>
        </p:grpSpPr>
        <p:cxnSp>
          <p:nvCxnSpPr>
            <p:cNvPr id="16" name="Conector recto 15"/>
            <p:cNvCxnSpPr/>
            <p:nvPr/>
          </p:nvCxnSpPr>
          <p:spPr>
            <a:xfrm flipV="1">
              <a:off x="336000" y="521732"/>
              <a:ext cx="5760000" cy="0"/>
            </a:xfrm>
            <a:prstGeom prst="line">
              <a:avLst/>
            </a:prstGeom>
            <a:ln w="28575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CuadroTexto 16"/>
            <p:cNvSpPr txBox="1"/>
            <p:nvPr/>
          </p:nvSpPr>
          <p:spPr>
            <a:xfrm>
              <a:off x="277385" y="185035"/>
              <a:ext cx="273972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b="1" dirty="0" smtClean="0">
                  <a:solidFill>
                    <a:schemeClr val="bg1"/>
                  </a:solidFill>
                  <a:latin typeface="Cambria Math"/>
                  <a:cs typeface="Cambria Math"/>
                </a:rPr>
                <a:t>4. Application examples</a:t>
              </a:r>
              <a:endParaRPr lang="en-GB" sz="2000" b="1" dirty="0">
                <a:solidFill>
                  <a:schemeClr val="bg1"/>
                </a:solidFill>
                <a:latin typeface="Cambria Math"/>
                <a:cs typeface="Cambria Math"/>
              </a:endParaRPr>
            </a:p>
          </p:txBody>
        </p:sp>
      </p:grpSp>
      <p:sp>
        <p:nvSpPr>
          <p:cNvPr id="22" name="CuadroTexto 21"/>
          <p:cNvSpPr txBox="1"/>
          <p:nvPr/>
        </p:nvSpPr>
        <p:spPr>
          <a:xfrm>
            <a:off x="277385" y="607679"/>
            <a:ext cx="31089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Spar OC3 fully analysis</a:t>
            </a:r>
            <a:endParaRPr lang="en-GB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000" y="1246733"/>
            <a:ext cx="4147198" cy="2115190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807" y="2417674"/>
            <a:ext cx="4099200" cy="20721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38" name="Tabla 3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1632182"/>
              </p:ext>
            </p:extLst>
          </p:nvPr>
        </p:nvGraphicFramePr>
        <p:xfrm>
          <a:off x="6383083" y="4097946"/>
          <a:ext cx="5215223" cy="167212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211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56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56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156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1568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1568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1568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22933">
                <a:tc>
                  <a:txBody>
                    <a:bodyPr/>
                    <a:lstStyle/>
                    <a:p>
                      <a:endParaRPr lang="es-ES" sz="900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900" u="none" strike="noStrike" baseline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Surge (m)</a:t>
                      </a:r>
                      <a:endParaRPr lang="es-ES" sz="900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900" u="none" strike="noStrike" baseline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Sway (m)</a:t>
                      </a:r>
                      <a:endParaRPr lang="es-ES" sz="900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900" u="none" strike="noStrike" baseline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Heave (m)</a:t>
                      </a:r>
                      <a:endParaRPr lang="es-ES" sz="900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900" u="none" strike="noStrike" baseline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Roll (º)</a:t>
                      </a:r>
                      <a:endParaRPr lang="es-ES" sz="900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900" u="none" strike="noStrike" baseline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Pitch (º)</a:t>
                      </a:r>
                      <a:endParaRPr lang="es-ES" sz="900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900" u="none" strike="noStrike" baseline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Yaw (º)</a:t>
                      </a:r>
                      <a:endParaRPr lang="es-ES" sz="900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0588">
                <a:tc>
                  <a:txBody>
                    <a:bodyPr/>
                    <a:lstStyle/>
                    <a:p>
                      <a:r>
                        <a:rPr lang="en-GB" sz="900" noProof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Mean 1</a:t>
                      </a:r>
                      <a:r>
                        <a:rPr lang="en-GB" sz="900" baseline="30000" noProof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st</a:t>
                      </a:r>
                      <a:endParaRPr lang="en-GB" sz="900" noProof="0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9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-0.01</a:t>
                      </a:r>
                      <a:endParaRPr lang="es-ES" sz="9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9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0.00</a:t>
                      </a:r>
                      <a:endParaRPr lang="es-ES" sz="9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9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-0.01</a:t>
                      </a:r>
                      <a:endParaRPr lang="es-ES" sz="9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9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0.29</a:t>
                      </a:r>
                      <a:endParaRPr lang="es-ES" sz="9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9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0.40</a:t>
                      </a:r>
                      <a:endParaRPr lang="es-ES" sz="9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9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0.21</a:t>
                      </a:r>
                      <a:endParaRPr lang="es-ES" sz="9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0588">
                <a:tc>
                  <a:txBody>
                    <a:bodyPr/>
                    <a:lstStyle/>
                    <a:p>
                      <a:r>
                        <a:rPr lang="en-GB" sz="900" noProof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Mean 2</a:t>
                      </a:r>
                      <a:r>
                        <a:rPr lang="en-GB" sz="900" baseline="30000" noProof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nd</a:t>
                      </a:r>
                      <a:endParaRPr lang="en-GB" sz="900" noProof="0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9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0.10</a:t>
                      </a:r>
                      <a:endParaRPr lang="es-ES" sz="9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9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0.00</a:t>
                      </a:r>
                      <a:endParaRPr lang="es-ES" sz="9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9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-0.03</a:t>
                      </a:r>
                      <a:endParaRPr lang="es-ES" sz="9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9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0.30</a:t>
                      </a:r>
                      <a:endParaRPr lang="es-ES" sz="9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9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0.42</a:t>
                      </a:r>
                      <a:endParaRPr lang="es-ES" sz="9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9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0.28</a:t>
                      </a:r>
                      <a:endParaRPr lang="es-ES" sz="9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0588">
                <a:tc>
                  <a:txBody>
                    <a:bodyPr/>
                    <a:lstStyle/>
                    <a:p>
                      <a:r>
                        <a:rPr lang="en-GB" sz="900" noProof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Amplitude 1</a:t>
                      </a:r>
                      <a:r>
                        <a:rPr lang="en-GB" sz="900" baseline="30000" noProof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st</a:t>
                      </a:r>
                      <a:r>
                        <a:rPr lang="en-GB" sz="900" noProof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 </a:t>
                      </a:r>
                      <a:endParaRPr lang="en-GB" sz="900" noProof="0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9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13.82</a:t>
                      </a:r>
                      <a:endParaRPr lang="es-ES" sz="9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9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1.12</a:t>
                      </a:r>
                      <a:endParaRPr lang="es-ES" sz="9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9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2.61</a:t>
                      </a:r>
                      <a:endParaRPr lang="es-ES" sz="9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9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1.92</a:t>
                      </a:r>
                      <a:endParaRPr lang="es-ES" sz="9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9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6.03</a:t>
                      </a:r>
                      <a:endParaRPr lang="es-ES" sz="9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9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10.31</a:t>
                      </a:r>
                      <a:endParaRPr lang="es-ES" sz="9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0588">
                <a:tc>
                  <a:txBody>
                    <a:bodyPr/>
                    <a:lstStyle/>
                    <a:p>
                      <a:r>
                        <a:rPr lang="en-GB" sz="900" noProof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Amplitude 2</a:t>
                      </a:r>
                      <a:r>
                        <a:rPr lang="en-GB" sz="900" baseline="30000" noProof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nd</a:t>
                      </a:r>
                      <a:r>
                        <a:rPr lang="en-GB" sz="900" noProof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 </a:t>
                      </a:r>
                      <a:endParaRPr lang="en-GB" sz="900" noProof="0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9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15.19</a:t>
                      </a:r>
                      <a:endParaRPr lang="es-ES" sz="9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9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1.55</a:t>
                      </a:r>
                      <a:endParaRPr lang="es-ES" sz="9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9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2.59</a:t>
                      </a:r>
                      <a:endParaRPr lang="es-ES" sz="9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9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2.02</a:t>
                      </a:r>
                      <a:endParaRPr lang="es-ES" sz="9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9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8.00</a:t>
                      </a:r>
                      <a:endParaRPr lang="es-ES" sz="9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9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10.83</a:t>
                      </a:r>
                      <a:endParaRPr lang="es-ES" sz="9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0588">
                <a:tc>
                  <a:txBody>
                    <a:bodyPr/>
                    <a:lstStyle/>
                    <a:p>
                      <a:r>
                        <a:rPr lang="en-GB" sz="900" noProof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RMS 1</a:t>
                      </a:r>
                      <a:r>
                        <a:rPr lang="en-GB" sz="900" baseline="30000" noProof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st</a:t>
                      </a:r>
                      <a:r>
                        <a:rPr lang="en-GB" sz="900" baseline="0" noProof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 </a:t>
                      </a:r>
                      <a:endParaRPr lang="en-GB" sz="900" noProof="0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9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2.54</a:t>
                      </a:r>
                      <a:endParaRPr lang="es-ES" sz="9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9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0.18</a:t>
                      </a:r>
                      <a:endParaRPr lang="es-ES" sz="9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9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0.50 </a:t>
                      </a:r>
                      <a:endParaRPr lang="es-ES" sz="9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9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0.52</a:t>
                      </a:r>
                      <a:endParaRPr lang="es-ES" sz="9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9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1.09</a:t>
                      </a:r>
                      <a:endParaRPr lang="es-ES" sz="9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9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1.09</a:t>
                      </a:r>
                      <a:endParaRPr lang="es-ES" sz="9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0588">
                <a:tc>
                  <a:txBody>
                    <a:bodyPr/>
                    <a:lstStyle/>
                    <a:p>
                      <a:r>
                        <a:rPr lang="en-GB" sz="900" noProof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RMS 2</a:t>
                      </a:r>
                      <a:r>
                        <a:rPr lang="en-GB" sz="900" baseline="30000" noProof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nd</a:t>
                      </a:r>
                      <a:r>
                        <a:rPr lang="en-GB" sz="900" noProof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 </a:t>
                      </a:r>
                      <a:endParaRPr lang="en-GB" sz="900" noProof="0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9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2.73</a:t>
                      </a:r>
                      <a:endParaRPr lang="es-ES" sz="9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9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 0.24</a:t>
                      </a:r>
                      <a:endParaRPr lang="es-ES" sz="9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9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0.45</a:t>
                      </a:r>
                      <a:endParaRPr lang="es-ES" sz="9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9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0.48</a:t>
                      </a:r>
                      <a:endParaRPr lang="es-ES" sz="9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9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1.22</a:t>
                      </a:r>
                      <a:endParaRPr lang="es-ES" sz="9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9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1.91</a:t>
                      </a:r>
                      <a:endParaRPr lang="es-ES" sz="9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" name="Rectángulo 1"/>
          <p:cNvSpPr/>
          <p:nvPr/>
        </p:nvSpPr>
        <p:spPr>
          <a:xfrm>
            <a:off x="5674246" y="1593014"/>
            <a:ext cx="58236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Similar trends between First and Second-Order wave environment</a:t>
            </a:r>
            <a:endParaRPr lang="en-GB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7126342" y="2304328"/>
            <a:ext cx="25610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Higher amplitudes on pitch motion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Excursions on surge</a:t>
            </a:r>
            <a:endParaRPr lang="en-GB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E146BB4C-DA3C-48BA-A692-25EA2518EED2}" type="slidenum">
              <a:rPr lang="es-ES" sz="320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pPr/>
              <a:t>19</a:t>
            </a:fld>
            <a:endParaRPr lang="es-ES" sz="320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000" y="4053167"/>
            <a:ext cx="4028634" cy="20235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51075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lipse 8"/>
          <p:cNvSpPr/>
          <p:nvPr/>
        </p:nvSpPr>
        <p:spPr>
          <a:xfrm>
            <a:off x="109535" y="6208237"/>
            <a:ext cx="540000" cy="540000"/>
          </a:xfrm>
          <a:prstGeom prst="ellipse">
            <a:avLst/>
          </a:prstGeom>
          <a:blipFill>
            <a:blip r:embed="rId3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3" name="Text Box 3"/>
          <p:cNvSpPr txBox="1">
            <a:spLocks noChangeArrowheads="1"/>
          </p:cNvSpPr>
          <p:nvPr/>
        </p:nvSpPr>
        <p:spPr bwMode="auto">
          <a:xfrm rot="16200000">
            <a:off x="132592" y="1766326"/>
            <a:ext cx="2782813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en-GB" altLang="es-ES" sz="9000" b="1" dirty="0" smtClean="0">
                <a:latin typeface="Cambria Math"/>
                <a:cs typeface="Cambria Math"/>
              </a:rPr>
              <a:t>Index</a:t>
            </a:r>
          </a:p>
        </p:txBody>
      </p:sp>
      <p:sp>
        <p:nvSpPr>
          <p:cNvPr id="15" name="CuadroTexto 14"/>
          <p:cNvSpPr txBox="1"/>
          <p:nvPr/>
        </p:nvSpPr>
        <p:spPr>
          <a:xfrm>
            <a:off x="6579197" y="2458823"/>
            <a:ext cx="519104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  <a:defRPr/>
            </a:pPr>
            <a:r>
              <a:rPr lang="en-GB" sz="2400" b="1" dirty="0" smtClean="0">
                <a:latin typeface="Cambria Math"/>
                <a:cs typeface="Cambria Math"/>
              </a:rPr>
              <a:t>Introduction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en-GB" sz="2400" b="1" dirty="0" smtClean="0">
                <a:latin typeface="Cambria Math"/>
                <a:cs typeface="Cambria Math"/>
              </a:rPr>
              <a:t>Problem statement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en-GB" sz="2400" b="1" dirty="0" smtClean="0">
                <a:latin typeface="Cambria Math"/>
                <a:cs typeface="Cambria Math"/>
              </a:rPr>
              <a:t>Approach to coupling algorithm</a:t>
            </a:r>
            <a:endParaRPr lang="en-GB" dirty="0" smtClean="0">
              <a:latin typeface="Cambria Math"/>
              <a:cs typeface="Cambria Math"/>
            </a:endParaRPr>
          </a:p>
          <a:p>
            <a:pPr marL="342900" indent="-342900">
              <a:buFont typeface="+mj-lt"/>
              <a:buAutoNum type="arabicPeriod"/>
              <a:defRPr/>
            </a:pPr>
            <a:r>
              <a:rPr lang="en-GB" sz="2400" b="1" dirty="0" smtClean="0">
                <a:latin typeface="Cambria Math"/>
                <a:cs typeface="Cambria Math"/>
              </a:rPr>
              <a:t>Analysis examples</a:t>
            </a:r>
            <a:endParaRPr lang="en-GB" sz="2400" dirty="0" smtClean="0">
              <a:latin typeface="Cambria Math"/>
              <a:cs typeface="Cambria Math"/>
            </a:endParaRPr>
          </a:p>
          <a:p>
            <a:pPr marL="342900" indent="-342900">
              <a:buFont typeface="+mj-lt"/>
              <a:buAutoNum type="arabicPeriod"/>
              <a:defRPr/>
            </a:pPr>
            <a:r>
              <a:rPr lang="en-GB" sz="2400" b="1" dirty="0" smtClean="0">
                <a:latin typeface="Cambria Math"/>
                <a:cs typeface="Cambria Math"/>
              </a:rPr>
              <a:t>Conclusions</a:t>
            </a:r>
            <a:endParaRPr lang="en-GB" sz="2400" dirty="0">
              <a:latin typeface="Cambria Math"/>
              <a:cs typeface="Cambria Math"/>
            </a:endParaRP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6211144" y="216190"/>
            <a:ext cx="5559102" cy="123537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altLang="es-ES" sz="1800" b="1" dirty="0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VI International Conference on </a:t>
            </a:r>
          </a:p>
          <a:p>
            <a:pPr algn="r"/>
            <a:r>
              <a:rPr lang="en-GB" altLang="es-ES" sz="1800" b="1" dirty="0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Computational Methods in Marine Engineering</a:t>
            </a:r>
          </a:p>
          <a:p>
            <a:pPr algn="r"/>
            <a:r>
              <a:rPr lang="en-GB" altLang="es-ES" sz="2400" dirty="0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Marine 2015</a:t>
            </a:r>
          </a:p>
          <a:p>
            <a:pPr algn="r"/>
            <a:r>
              <a:rPr lang="en-GB" altLang="es-ES" sz="1800" dirty="0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15 -17 June 2015, Rome Italy</a:t>
            </a:r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6BB4C-DA3C-48BA-A692-25EA2518EED2}" type="slidenum">
              <a:rPr lang="es-ES" sz="320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pPr/>
              <a:t>2</a:t>
            </a:fld>
            <a:endParaRPr lang="es-ES" sz="320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5398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Imagen 3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88180" y="1488612"/>
            <a:ext cx="6027416" cy="4520562"/>
          </a:xfrm>
          <a:prstGeom prst="rect">
            <a:avLst/>
          </a:prstGeom>
        </p:spPr>
      </p:pic>
      <p:sp>
        <p:nvSpPr>
          <p:cNvPr id="8" name="Elipse 7"/>
          <p:cNvSpPr/>
          <p:nvPr/>
        </p:nvSpPr>
        <p:spPr>
          <a:xfrm>
            <a:off x="109535" y="6208237"/>
            <a:ext cx="540000" cy="540000"/>
          </a:xfrm>
          <a:prstGeom prst="ellipse">
            <a:avLst/>
          </a:prstGeom>
          <a:blipFill>
            <a:blip r:embed="rId6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6211144" y="216190"/>
            <a:ext cx="5559102" cy="123537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altLang="es-ES" sz="1800" b="1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VI International Conference on </a:t>
            </a:r>
          </a:p>
          <a:p>
            <a:pPr algn="r"/>
            <a:r>
              <a:rPr lang="en-GB" altLang="es-ES" sz="1800" b="1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Computational Methods in Marine Engineering</a:t>
            </a:r>
          </a:p>
          <a:p>
            <a:pPr algn="r"/>
            <a:r>
              <a:rPr lang="en-GB" altLang="es-ES" sz="24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Marine 2015</a:t>
            </a:r>
          </a:p>
          <a:p>
            <a:pPr algn="r"/>
            <a:r>
              <a:rPr lang="en-GB" altLang="es-ES" sz="18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15 -17 June 2015, Rome Italy</a:t>
            </a:r>
          </a:p>
        </p:txBody>
      </p:sp>
      <p:grpSp>
        <p:nvGrpSpPr>
          <p:cNvPr id="15" name="Grupo 9"/>
          <p:cNvGrpSpPr/>
          <p:nvPr/>
        </p:nvGrpSpPr>
        <p:grpSpPr>
          <a:xfrm>
            <a:off x="277385" y="185035"/>
            <a:ext cx="5818615" cy="400110"/>
            <a:chOff x="277385" y="185035"/>
            <a:chExt cx="5818615" cy="400110"/>
          </a:xfrm>
        </p:grpSpPr>
        <p:cxnSp>
          <p:nvCxnSpPr>
            <p:cNvPr id="16" name="Conector recto 15"/>
            <p:cNvCxnSpPr/>
            <p:nvPr/>
          </p:nvCxnSpPr>
          <p:spPr>
            <a:xfrm flipV="1">
              <a:off x="336000" y="521732"/>
              <a:ext cx="5760000" cy="0"/>
            </a:xfrm>
            <a:prstGeom prst="line">
              <a:avLst/>
            </a:prstGeom>
            <a:ln w="28575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CuadroTexto 16"/>
            <p:cNvSpPr txBox="1"/>
            <p:nvPr/>
          </p:nvSpPr>
          <p:spPr>
            <a:xfrm>
              <a:off x="277385" y="185035"/>
              <a:ext cx="273972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b="1" dirty="0" smtClean="0">
                  <a:solidFill>
                    <a:schemeClr val="bg1"/>
                  </a:solidFill>
                  <a:latin typeface="Cambria Math"/>
                  <a:cs typeface="Cambria Math"/>
                </a:rPr>
                <a:t>4. Application examples</a:t>
              </a:r>
              <a:endParaRPr lang="en-GB" sz="2000" b="1" dirty="0">
                <a:solidFill>
                  <a:schemeClr val="bg1"/>
                </a:solidFill>
                <a:latin typeface="Cambria Math"/>
                <a:cs typeface="Cambria Math"/>
              </a:endParaRPr>
            </a:p>
          </p:txBody>
        </p:sp>
      </p:grpSp>
      <p:sp>
        <p:nvSpPr>
          <p:cNvPr id="22" name="CuadroTexto 21"/>
          <p:cNvSpPr txBox="1"/>
          <p:nvPr/>
        </p:nvSpPr>
        <p:spPr>
          <a:xfrm>
            <a:off x="277385" y="607679"/>
            <a:ext cx="31089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Spar OC3 fully analysis</a:t>
            </a:r>
            <a:endParaRPr lang="en-GB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graphicFrame>
        <p:nvGraphicFramePr>
          <p:cNvPr id="23" name="Tabla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5594615"/>
              </p:ext>
            </p:extLst>
          </p:nvPr>
        </p:nvGraphicFramePr>
        <p:xfrm>
          <a:off x="6953063" y="4872222"/>
          <a:ext cx="4662533" cy="113695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710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28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28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228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228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84238">
                <a:tc>
                  <a:txBody>
                    <a:bodyPr/>
                    <a:lstStyle/>
                    <a:p>
                      <a:endParaRPr lang="es-ES" sz="1100" b="0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10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Max. (10</a:t>
                      </a:r>
                      <a:r>
                        <a:rPr lang="pt-BR" sz="1100" baseline="3000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6</a:t>
                      </a:r>
                      <a:r>
                        <a:rPr lang="pt-BR" sz="1100" baseline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 </a:t>
                      </a:r>
                      <a:r>
                        <a:rPr lang="pt-BR" sz="110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N)</a:t>
                      </a:r>
                      <a:endParaRPr lang="es-ES" sz="1100" b="0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10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Min. (10</a:t>
                      </a:r>
                      <a:r>
                        <a:rPr lang="pt-BR" sz="1100" baseline="3000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6</a:t>
                      </a:r>
                      <a:r>
                        <a:rPr lang="pt-BR" sz="1100" baseline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 </a:t>
                      </a:r>
                      <a:r>
                        <a:rPr lang="pt-BR" sz="110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N)</a:t>
                      </a:r>
                      <a:endParaRPr lang="es-ES" sz="1100" b="0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100" dirty="0" err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Mean</a:t>
                      </a:r>
                      <a:r>
                        <a:rPr lang="pt-BR" sz="110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 (10</a:t>
                      </a:r>
                      <a:r>
                        <a:rPr lang="pt-BR" sz="1100" baseline="3000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6</a:t>
                      </a:r>
                      <a:r>
                        <a:rPr lang="pt-BR" sz="1100" baseline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 </a:t>
                      </a:r>
                      <a:r>
                        <a:rPr lang="pt-BR" sz="110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N)</a:t>
                      </a:r>
                      <a:endParaRPr lang="es-ES" sz="1100" b="0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10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RMS (10</a:t>
                      </a:r>
                      <a:r>
                        <a:rPr lang="pt-BR" sz="1100" baseline="3000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6</a:t>
                      </a:r>
                      <a:r>
                        <a:rPr lang="pt-BR" sz="1100" baseline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 </a:t>
                      </a:r>
                      <a:r>
                        <a:rPr lang="pt-BR" sz="110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N)</a:t>
                      </a:r>
                      <a:endParaRPr lang="es-ES" sz="1100" b="0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4238">
                <a:tc>
                  <a:txBody>
                    <a:bodyPr/>
                    <a:lstStyle/>
                    <a:p>
                      <a:r>
                        <a:rPr lang="es-ES" sz="110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Line 1</a:t>
                      </a:r>
                      <a:endParaRPr lang="es-ES" sz="1100" b="0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b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1.457</a:t>
                      </a:r>
                      <a:endParaRPr lang="es-ES" sz="1100" b="0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b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1.052</a:t>
                      </a:r>
                      <a:endParaRPr lang="es-ES" sz="1100" b="0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b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1.246</a:t>
                      </a:r>
                      <a:endParaRPr lang="es-ES" sz="1100" b="0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1100" b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1.248</a:t>
                      </a:r>
                      <a:endParaRPr lang="es-ES" sz="1100" b="0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4238">
                <a:tc>
                  <a:txBody>
                    <a:bodyPr/>
                    <a:lstStyle/>
                    <a:p>
                      <a:r>
                        <a:rPr lang="es-ES" sz="110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Line</a:t>
                      </a:r>
                      <a:r>
                        <a:rPr lang="es-ES" sz="1100" baseline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 2</a:t>
                      </a:r>
                      <a:endParaRPr lang="es-ES" sz="1100" b="0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b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1.471</a:t>
                      </a:r>
                      <a:endParaRPr lang="es-ES" sz="1100" b="0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b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1.040</a:t>
                      </a:r>
                      <a:endParaRPr lang="es-ES" sz="1100" b="0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b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1.236</a:t>
                      </a:r>
                      <a:endParaRPr lang="es-ES" sz="1100" b="0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b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1.238</a:t>
                      </a:r>
                      <a:endParaRPr lang="es-ES" sz="1100" b="0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4238">
                <a:tc>
                  <a:txBody>
                    <a:bodyPr/>
                    <a:lstStyle/>
                    <a:p>
                      <a:r>
                        <a:rPr lang="es-ES" sz="110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Line</a:t>
                      </a:r>
                      <a:r>
                        <a:rPr lang="es-ES" sz="1100" baseline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 3</a:t>
                      </a:r>
                      <a:endParaRPr lang="es-ES" sz="1100" b="0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b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0.742</a:t>
                      </a:r>
                      <a:endParaRPr lang="es-ES" sz="1100" b="0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b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0.451</a:t>
                      </a:r>
                      <a:endParaRPr lang="es-ES" sz="1100" b="0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b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0.593</a:t>
                      </a:r>
                      <a:endParaRPr lang="es-ES" sz="1100" b="0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b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0.954</a:t>
                      </a:r>
                      <a:endParaRPr lang="es-ES" sz="1100" b="0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4" name="vide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 cstate="print"/>
          <a:srcRect l="7400" r="7883"/>
          <a:stretch/>
        </p:blipFill>
        <p:spPr>
          <a:xfrm>
            <a:off x="4007784" y="1069344"/>
            <a:ext cx="4176432" cy="3009119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754" y="3341535"/>
            <a:ext cx="4808507" cy="2382503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276525" y="1838297"/>
            <a:ext cx="29394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One line supports main environmental loads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Good performance in operational </a:t>
            </a:r>
            <a:r>
              <a:rPr lang="en-GB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conditions</a:t>
            </a:r>
            <a:endParaRPr lang="en-GB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6BB4C-DA3C-48BA-A692-25EA2518EED2}" type="slidenum">
              <a:rPr lang="es-ES" smtClean="0"/>
              <a:pPr/>
              <a:t>20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77722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6045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lipse 7"/>
          <p:cNvSpPr/>
          <p:nvPr/>
        </p:nvSpPr>
        <p:spPr>
          <a:xfrm>
            <a:off x="109535" y="6208237"/>
            <a:ext cx="540000" cy="540000"/>
          </a:xfrm>
          <a:prstGeom prst="ellipse">
            <a:avLst/>
          </a:prstGeom>
          <a:blipFill>
            <a:blip r:embed="rId3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6211144" y="216190"/>
            <a:ext cx="5559102" cy="123537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altLang="es-ES" sz="1800" b="1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VI International Conference on </a:t>
            </a:r>
          </a:p>
          <a:p>
            <a:pPr algn="r"/>
            <a:r>
              <a:rPr lang="en-GB" altLang="es-ES" sz="1800" b="1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Computational Methods in Marine Engineering</a:t>
            </a:r>
          </a:p>
          <a:p>
            <a:pPr algn="r"/>
            <a:r>
              <a:rPr lang="en-GB" altLang="es-ES" sz="24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Marine 2015</a:t>
            </a:r>
          </a:p>
          <a:p>
            <a:pPr algn="r"/>
            <a:r>
              <a:rPr lang="en-GB" altLang="es-ES" sz="18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15 -17 June 2015, Rome Italy</a:t>
            </a:r>
          </a:p>
        </p:txBody>
      </p:sp>
      <p:grpSp>
        <p:nvGrpSpPr>
          <p:cNvPr id="15" name="Grupo 9"/>
          <p:cNvGrpSpPr/>
          <p:nvPr/>
        </p:nvGrpSpPr>
        <p:grpSpPr>
          <a:xfrm>
            <a:off x="277385" y="185035"/>
            <a:ext cx="5818615" cy="400110"/>
            <a:chOff x="277385" y="185035"/>
            <a:chExt cx="5818615" cy="400110"/>
          </a:xfrm>
        </p:grpSpPr>
        <p:cxnSp>
          <p:nvCxnSpPr>
            <p:cNvPr id="16" name="Conector recto 15"/>
            <p:cNvCxnSpPr/>
            <p:nvPr/>
          </p:nvCxnSpPr>
          <p:spPr>
            <a:xfrm flipV="1">
              <a:off x="336000" y="521732"/>
              <a:ext cx="5760000" cy="0"/>
            </a:xfrm>
            <a:prstGeom prst="line">
              <a:avLst/>
            </a:prstGeom>
            <a:ln w="28575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CuadroTexto 16"/>
            <p:cNvSpPr txBox="1"/>
            <p:nvPr/>
          </p:nvSpPr>
          <p:spPr>
            <a:xfrm>
              <a:off x="277385" y="185035"/>
              <a:ext cx="273972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b="1" dirty="0" smtClean="0">
                  <a:solidFill>
                    <a:schemeClr val="bg1"/>
                  </a:solidFill>
                  <a:latin typeface="Cambria Math"/>
                  <a:cs typeface="Cambria Math"/>
                </a:rPr>
                <a:t>4. Application examples</a:t>
              </a:r>
              <a:endParaRPr lang="en-GB" sz="2000" b="1" dirty="0">
                <a:solidFill>
                  <a:schemeClr val="bg1"/>
                </a:solidFill>
                <a:latin typeface="Cambria Math"/>
                <a:cs typeface="Cambria Math"/>
              </a:endParaRPr>
            </a:p>
          </p:txBody>
        </p:sp>
      </p:grpSp>
      <p:sp>
        <p:nvSpPr>
          <p:cNvPr id="22" name="CuadroTexto 21"/>
          <p:cNvSpPr txBox="1"/>
          <p:nvPr/>
        </p:nvSpPr>
        <p:spPr>
          <a:xfrm>
            <a:off x="277385" y="607679"/>
            <a:ext cx="47295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Semisubmersible OC4 fully analysis</a:t>
            </a:r>
            <a:endParaRPr lang="en-GB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0" t="16482" r="29524"/>
          <a:stretch/>
        </p:blipFill>
        <p:spPr>
          <a:xfrm>
            <a:off x="7413077" y="1451563"/>
            <a:ext cx="4728132" cy="3394483"/>
          </a:xfrm>
          <a:prstGeom prst="rect">
            <a:avLst/>
          </a:prstGeom>
        </p:spPr>
      </p:pic>
      <p:graphicFrame>
        <p:nvGraphicFramePr>
          <p:cNvPr id="18" name="Tab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0880767"/>
              </p:ext>
            </p:extLst>
          </p:nvPr>
        </p:nvGraphicFramePr>
        <p:xfrm>
          <a:off x="8001026" y="3906198"/>
          <a:ext cx="3658699" cy="1646238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8884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702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437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b="0" kern="1200" baseline="0" noProof="0" dirty="0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a:t>Main particulars:</a:t>
                      </a:r>
                    </a:p>
                  </a:txBody>
                  <a:tcPr marL="68588" marR="68588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es-ES" sz="1400" b="0" kern="1200" baseline="0" dirty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endParaRPr>
                    </a:p>
                  </a:txBody>
                  <a:tcPr marL="68588" marR="68588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37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0" kern="1200" baseline="0" dirty="0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a:t>Displacement </a:t>
                      </a:r>
                      <a:r>
                        <a:rPr lang="es-ES" sz="1400" b="0" kern="1200" baseline="0" dirty="0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a:t>(ton)</a:t>
                      </a:r>
                      <a:endParaRPr lang="es-ES" sz="1400" b="0" kern="1200" baseline="0" dirty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endParaRPr>
                    </a:p>
                  </a:txBody>
                  <a:tcPr marL="68588" marR="68588" marT="0" marB="0"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b="0" kern="1200" baseline="0" dirty="0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a:t>13473</a:t>
                      </a:r>
                      <a:r>
                        <a:rPr lang="en-US" sz="1400" b="0" kern="1200" baseline="0" dirty="0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a:t> </a:t>
                      </a:r>
                      <a:endParaRPr lang="es-ES" sz="1400" b="0" kern="1200" baseline="0" dirty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endParaRPr>
                    </a:p>
                  </a:txBody>
                  <a:tcPr marL="68588" marR="68588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37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0" kern="1200" baseline="0" dirty="0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a:t>Center of gravity below SWL </a:t>
                      </a:r>
                      <a:r>
                        <a:rPr lang="es-ES" sz="1400" b="0" kern="1200" baseline="0" dirty="0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a:t>(m</a:t>
                      </a:r>
                      <a:r>
                        <a:rPr lang="es-ES" sz="1400" b="0" kern="1200" baseline="0" dirty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a:t>)</a:t>
                      </a:r>
                    </a:p>
                  </a:txBody>
                  <a:tcPr marL="68588" marR="68588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400" b="0" kern="1200" baseline="0" dirty="0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a:t>-9.205</a:t>
                      </a:r>
                      <a:endParaRPr lang="es-ES" sz="1400" b="0" kern="1200" baseline="0" dirty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endParaRPr>
                    </a:p>
                  </a:txBody>
                  <a:tcPr marL="68588" marR="68588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37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b="0" kern="1200" baseline="0" noProof="0" dirty="0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a:t>Radii of inertia </a:t>
                      </a:r>
                      <a:r>
                        <a:rPr lang="en-GB" sz="1400" b="0" kern="1200" baseline="0" noProof="0" dirty="0" err="1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a:t>R</a:t>
                      </a:r>
                      <a:r>
                        <a:rPr lang="en-GB" sz="1400" b="0" kern="1200" baseline="-25000" noProof="0" dirty="0" err="1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a:t>xx</a:t>
                      </a:r>
                      <a:r>
                        <a:rPr lang="en-GB" sz="1400" b="0" kern="1200" baseline="-25000" noProof="0" dirty="0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GB" sz="1400" b="0" kern="1200" baseline="0" noProof="0" dirty="0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a:t>(m)</a:t>
                      </a:r>
                      <a:endParaRPr lang="en-GB" sz="1400" b="0" kern="1200" baseline="0" noProof="0" dirty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endParaRPr>
                    </a:p>
                  </a:txBody>
                  <a:tcPr marL="68588" marR="68588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400" b="0" kern="1200" baseline="0" dirty="0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a:t>29.21</a:t>
                      </a:r>
                    </a:p>
                  </a:txBody>
                  <a:tcPr marL="68588" marR="68588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437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b="0" kern="1200" baseline="0" noProof="0" dirty="0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a:t>Radii of inertia </a:t>
                      </a:r>
                      <a:r>
                        <a:rPr lang="en-GB" sz="1400" b="0" kern="1200" baseline="0" noProof="0" dirty="0" err="1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a:t>R</a:t>
                      </a:r>
                      <a:r>
                        <a:rPr lang="en-GB" sz="1400" b="0" kern="1200" baseline="-25000" noProof="0" dirty="0" err="1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a:t>yy</a:t>
                      </a:r>
                      <a:r>
                        <a:rPr lang="en-GB" sz="1400" b="0" kern="1200" baseline="0" noProof="0" dirty="0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a:t> (m)</a:t>
                      </a:r>
                      <a:endParaRPr lang="en-GB" sz="1400" b="0" kern="1200" baseline="0" noProof="0" dirty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endParaRPr>
                    </a:p>
                  </a:txBody>
                  <a:tcPr marL="68588" marR="68588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400" b="0" kern="1200" baseline="0" dirty="0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a:t>29.21</a:t>
                      </a:r>
                    </a:p>
                  </a:txBody>
                  <a:tcPr marL="68588" marR="68588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437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b="0" kern="1200" baseline="0" noProof="0" dirty="0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a:t>Radii of inertia </a:t>
                      </a:r>
                      <a:r>
                        <a:rPr lang="en-GB" sz="1400" b="0" kern="1200" baseline="0" noProof="0" dirty="0" err="1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a:t>R</a:t>
                      </a:r>
                      <a:r>
                        <a:rPr lang="en-GB" sz="1400" b="0" kern="1200" baseline="-25000" noProof="0" dirty="0" err="1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a:t>zz</a:t>
                      </a:r>
                      <a:r>
                        <a:rPr lang="en-GB" sz="1400" b="0" kern="1200" baseline="0" noProof="0" dirty="0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a:t> (m)</a:t>
                      </a:r>
                      <a:endParaRPr lang="en-GB" sz="1400" b="0" kern="1200" baseline="0" noProof="0" dirty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endParaRPr>
                    </a:p>
                  </a:txBody>
                  <a:tcPr marL="68588" marR="68588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400" b="0" kern="1200" baseline="0" dirty="0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a:t>30.59</a:t>
                      </a:r>
                      <a:endParaRPr lang="es-ES" sz="1400" b="0" kern="1200" baseline="0" dirty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endParaRPr>
                    </a:p>
                  </a:txBody>
                  <a:tcPr marL="68588" marR="68588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1" name="CuadroTexto 10"/>
          <p:cNvSpPr txBox="1"/>
          <p:nvPr/>
        </p:nvSpPr>
        <p:spPr>
          <a:xfrm>
            <a:off x="649535" y="1220731"/>
            <a:ext cx="18877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RAO analysis</a:t>
            </a:r>
            <a:endParaRPr lang="en-GB" sz="24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E146BB4C-DA3C-48BA-A692-25EA2518EED2}" type="slidenum">
              <a:rPr lang="es-ES" sz="320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pPr/>
              <a:t>21</a:t>
            </a:fld>
            <a:endParaRPr lang="es-ES" sz="320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7162" y="3868575"/>
            <a:ext cx="3199574" cy="2487775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160" y="2099236"/>
            <a:ext cx="3313473" cy="25949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205" y="1260453"/>
            <a:ext cx="3069709" cy="2386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03205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n 23"/>
          <p:cNvPicPr>
            <a:picLocks noChangeAspect="1"/>
          </p:cNvPicPr>
          <p:nvPr/>
        </p:nvPicPr>
        <p:blipFill rotWithShape="1">
          <a:blip r:embed="rId3" cstate="print"/>
          <a:srcRect l="-148" r="22503"/>
          <a:stretch/>
        </p:blipFill>
        <p:spPr>
          <a:xfrm>
            <a:off x="6096000" y="1595600"/>
            <a:ext cx="5757620" cy="4864889"/>
          </a:xfrm>
          <a:prstGeom prst="rect">
            <a:avLst/>
          </a:prstGeom>
        </p:spPr>
      </p:pic>
      <p:sp>
        <p:nvSpPr>
          <p:cNvPr id="8" name="Elipse 7"/>
          <p:cNvSpPr/>
          <p:nvPr/>
        </p:nvSpPr>
        <p:spPr>
          <a:xfrm>
            <a:off x="109535" y="6208237"/>
            <a:ext cx="540000" cy="540000"/>
          </a:xfrm>
          <a:prstGeom prst="ellipse">
            <a:avLst/>
          </a:prstGeom>
          <a:blipFill>
            <a:blip r:embed="rId4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6211144" y="216190"/>
            <a:ext cx="5559102" cy="123537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altLang="es-ES" sz="1800" b="1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VI International Conference on </a:t>
            </a:r>
          </a:p>
          <a:p>
            <a:pPr algn="r"/>
            <a:r>
              <a:rPr lang="en-GB" altLang="es-ES" sz="1800" b="1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Computational Methods in Marine Engineering</a:t>
            </a:r>
          </a:p>
          <a:p>
            <a:pPr algn="r"/>
            <a:r>
              <a:rPr lang="en-GB" altLang="es-ES" sz="24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Marine 2015</a:t>
            </a:r>
          </a:p>
          <a:p>
            <a:pPr algn="r"/>
            <a:r>
              <a:rPr lang="en-GB" altLang="es-ES" sz="18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15 -17 June 2015, Rome Italy</a:t>
            </a:r>
          </a:p>
        </p:txBody>
      </p:sp>
      <p:grpSp>
        <p:nvGrpSpPr>
          <p:cNvPr id="15" name="Grupo 9"/>
          <p:cNvGrpSpPr/>
          <p:nvPr/>
        </p:nvGrpSpPr>
        <p:grpSpPr>
          <a:xfrm>
            <a:off x="277385" y="185035"/>
            <a:ext cx="5818615" cy="400110"/>
            <a:chOff x="277385" y="185035"/>
            <a:chExt cx="5818615" cy="400110"/>
          </a:xfrm>
        </p:grpSpPr>
        <p:cxnSp>
          <p:nvCxnSpPr>
            <p:cNvPr id="16" name="Conector recto 15"/>
            <p:cNvCxnSpPr/>
            <p:nvPr/>
          </p:nvCxnSpPr>
          <p:spPr>
            <a:xfrm flipV="1">
              <a:off x="336000" y="521732"/>
              <a:ext cx="5760000" cy="0"/>
            </a:xfrm>
            <a:prstGeom prst="line">
              <a:avLst/>
            </a:prstGeom>
            <a:ln w="28575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CuadroTexto 16"/>
            <p:cNvSpPr txBox="1"/>
            <p:nvPr/>
          </p:nvSpPr>
          <p:spPr>
            <a:xfrm>
              <a:off x="277385" y="185035"/>
              <a:ext cx="273972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b="1" dirty="0" smtClean="0">
                  <a:solidFill>
                    <a:schemeClr val="bg1"/>
                  </a:solidFill>
                  <a:latin typeface="Cambria Math"/>
                  <a:cs typeface="Cambria Math"/>
                </a:rPr>
                <a:t>4. Application examples</a:t>
              </a:r>
              <a:endParaRPr lang="en-GB" sz="2000" b="1" dirty="0">
                <a:solidFill>
                  <a:schemeClr val="bg1"/>
                </a:solidFill>
                <a:latin typeface="Cambria Math"/>
                <a:cs typeface="Cambria Math"/>
              </a:endParaRPr>
            </a:p>
          </p:txBody>
        </p:sp>
      </p:grpSp>
      <p:grpSp>
        <p:nvGrpSpPr>
          <p:cNvPr id="25" name="Grupo 24"/>
          <p:cNvGrpSpPr/>
          <p:nvPr/>
        </p:nvGrpSpPr>
        <p:grpSpPr>
          <a:xfrm>
            <a:off x="630600" y="2301771"/>
            <a:ext cx="4484788" cy="646331"/>
            <a:chOff x="443136" y="1409026"/>
            <a:chExt cx="4484788" cy="646331"/>
          </a:xfrm>
        </p:grpSpPr>
        <p:sp>
          <p:nvSpPr>
            <p:cNvPr id="26" name="CuadroTexto 25"/>
            <p:cNvSpPr txBox="1"/>
            <p:nvPr/>
          </p:nvSpPr>
          <p:spPr>
            <a:xfrm>
              <a:off x="443136" y="1409026"/>
              <a:ext cx="3973537" cy="646331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28575">
              <a:solidFill>
                <a:schemeClr val="bg1"/>
              </a:solidFill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Wind turbine: Linearized model (operating condition</a:t>
              </a:r>
              <a:r>
                <a:rPr lang="en-GB" dirty="0" smtClean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). </a:t>
              </a:r>
              <a:r>
                <a:rPr lang="en-GB" b="1" dirty="0" err="1" smtClean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FASTLognoter</a:t>
              </a:r>
              <a:endParaRPr lang="en-GB" b="1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27" name="Flecha abajo 26"/>
            <p:cNvSpPr/>
            <p:nvPr/>
          </p:nvSpPr>
          <p:spPr>
            <a:xfrm rot="16200000">
              <a:off x="4467277" y="1476564"/>
              <a:ext cx="410042" cy="511253"/>
            </a:xfrm>
            <a:prstGeom prst="downArrow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8" name="Grupo 27"/>
          <p:cNvGrpSpPr/>
          <p:nvPr/>
        </p:nvGrpSpPr>
        <p:grpSpPr>
          <a:xfrm>
            <a:off x="604149" y="3396526"/>
            <a:ext cx="4484790" cy="646331"/>
            <a:chOff x="443136" y="1409026"/>
            <a:chExt cx="4484790" cy="646331"/>
          </a:xfrm>
        </p:grpSpPr>
        <p:sp>
          <p:nvSpPr>
            <p:cNvPr id="29" name="CuadroTexto 28"/>
            <p:cNvSpPr txBox="1"/>
            <p:nvPr/>
          </p:nvSpPr>
          <p:spPr>
            <a:xfrm>
              <a:off x="443136" y="1409026"/>
              <a:ext cx="3973537" cy="646331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28575">
              <a:solidFill>
                <a:schemeClr val="bg1"/>
              </a:solidFill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Wind </a:t>
              </a:r>
              <a:r>
                <a:rPr lang="en-GB" dirty="0" smtClean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profile: coupling with </a:t>
              </a:r>
              <a:r>
                <a:rPr lang="en-GB" b="1" dirty="0" err="1" smtClean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AeroDyn</a:t>
              </a:r>
              <a:r>
                <a:rPr lang="en-GB" dirty="0" smtClean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 (time history loads)</a:t>
              </a:r>
              <a:endParaRPr lang="en-GB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30" name="Flecha abajo 29"/>
            <p:cNvSpPr/>
            <p:nvPr/>
          </p:nvSpPr>
          <p:spPr>
            <a:xfrm rot="16200000">
              <a:off x="4467279" y="1476564"/>
              <a:ext cx="410042" cy="511253"/>
            </a:xfrm>
            <a:prstGeom prst="downArrow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Grupo 2"/>
          <p:cNvGrpSpPr/>
          <p:nvPr/>
        </p:nvGrpSpPr>
        <p:grpSpPr>
          <a:xfrm>
            <a:off x="604148" y="4491281"/>
            <a:ext cx="4484790" cy="646331"/>
            <a:chOff x="416684" y="3562542"/>
            <a:chExt cx="4484790" cy="646331"/>
          </a:xfrm>
        </p:grpSpPr>
        <p:sp>
          <p:nvSpPr>
            <p:cNvPr id="31" name="CuadroTexto 30"/>
            <p:cNvSpPr txBox="1"/>
            <p:nvPr/>
          </p:nvSpPr>
          <p:spPr>
            <a:xfrm>
              <a:off x="416684" y="3562542"/>
              <a:ext cx="3973537" cy="646331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28575">
              <a:solidFill>
                <a:schemeClr val="bg1"/>
              </a:solidFill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 smtClean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Waves: FEM hydrodynamics model 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 smtClean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(1</a:t>
              </a:r>
              <a:r>
                <a:rPr lang="en-GB" baseline="30000" dirty="0" smtClean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st</a:t>
              </a:r>
              <a:r>
                <a:rPr lang="en-GB" dirty="0" smtClean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  &amp; 2</a:t>
              </a:r>
              <a:r>
                <a:rPr lang="en-GB" baseline="30000" dirty="0" smtClean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nd</a:t>
              </a:r>
              <a:r>
                <a:rPr lang="en-GB" dirty="0" smtClean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 ) + JONSWAP spectrum</a:t>
              </a:r>
              <a:endParaRPr lang="en-GB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32" name="Flecha abajo 31"/>
            <p:cNvSpPr/>
            <p:nvPr/>
          </p:nvSpPr>
          <p:spPr>
            <a:xfrm rot="16200000">
              <a:off x="4440827" y="3630080"/>
              <a:ext cx="410042" cy="511253"/>
            </a:xfrm>
            <a:prstGeom prst="downArrow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3" name="Grupo 32"/>
          <p:cNvGrpSpPr/>
          <p:nvPr/>
        </p:nvGrpSpPr>
        <p:grpSpPr>
          <a:xfrm>
            <a:off x="598443" y="5586035"/>
            <a:ext cx="4491206" cy="410042"/>
            <a:chOff x="416684" y="3542187"/>
            <a:chExt cx="4491206" cy="410042"/>
          </a:xfrm>
        </p:grpSpPr>
        <p:sp>
          <p:nvSpPr>
            <p:cNvPr id="34" name="CuadroTexto 33"/>
            <p:cNvSpPr txBox="1"/>
            <p:nvPr/>
          </p:nvSpPr>
          <p:spPr>
            <a:xfrm>
              <a:off x="416684" y="3562542"/>
              <a:ext cx="3973537" cy="369332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28575">
              <a:solidFill>
                <a:schemeClr val="bg1"/>
              </a:solidFill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 smtClean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Mooring: Nonlinear FEM cable model</a:t>
              </a:r>
              <a:endParaRPr lang="en-GB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35" name="Flecha abajo 34"/>
            <p:cNvSpPr/>
            <p:nvPr/>
          </p:nvSpPr>
          <p:spPr>
            <a:xfrm rot="16200000">
              <a:off x="4447243" y="3491581"/>
              <a:ext cx="410042" cy="511253"/>
            </a:xfrm>
            <a:prstGeom prst="downArrow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>
                <a:solidFill>
                  <a:schemeClr val="tx1"/>
                </a:solidFill>
              </a:endParaRPr>
            </a:p>
          </p:txBody>
        </p:sp>
      </p:grpSp>
      <p:sp>
        <p:nvSpPr>
          <p:cNvPr id="5" name="CuadroTexto 4"/>
          <p:cNvSpPr txBox="1"/>
          <p:nvPr/>
        </p:nvSpPr>
        <p:spPr>
          <a:xfrm>
            <a:off x="1342371" y="1730477"/>
            <a:ext cx="25499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Time – Domain Analysis</a:t>
            </a:r>
            <a:endParaRPr lang="en-GB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473903" y="1730477"/>
            <a:ext cx="4258401" cy="4444764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6" name="Rectángulo 35"/>
          <p:cNvSpPr/>
          <p:nvPr/>
        </p:nvSpPr>
        <p:spPr>
          <a:xfrm>
            <a:off x="6179619" y="1644535"/>
            <a:ext cx="359503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Wave </a:t>
            </a:r>
            <a:r>
              <a:rPr lang="en-US" sz="16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spectrum: </a:t>
            </a:r>
            <a:r>
              <a:rPr lang="en-US" sz="16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JONSWAP</a:t>
            </a:r>
          </a:p>
          <a:p>
            <a:r>
              <a:rPr lang="en-US" sz="16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Peak </a:t>
            </a:r>
            <a:r>
              <a:rPr lang="en-US" sz="16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period: 12 s</a:t>
            </a:r>
            <a:endParaRPr lang="en-US" sz="16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sz="16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Significant </a:t>
            </a:r>
            <a:r>
              <a:rPr lang="en-US" sz="16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wave </a:t>
            </a:r>
            <a:r>
              <a:rPr lang="en-US" sz="16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height: 6.0 m</a:t>
            </a:r>
          </a:p>
          <a:p>
            <a:r>
              <a:rPr lang="en-US" sz="16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Mean Wind velocity: 11.4 m</a:t>
            </a:r>
            <a:endParaRPr lang="en-US" sz="16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sz="16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Number of mooring </a:t>
            </a:r>
            <a:r>
              <a:rPr lang="en-US" sz="16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lines: 3</a:t>
            </a:r>
            <a:endParaRPr lang="en-US" sz="16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sz="16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Stiffness: 1.63x10</a:t>
            </a:r>
            <a:r>
              <a:rPr lang="en-US" sz="1600" baseline="30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11</a:t>
            </a:r>
            <a:r>
              <a:rPr lang="en-US" sz="16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N</a:t>
            </a:r>
            <a:endParaRPr lang="en-US" sz="16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sz="16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Length of lines: 835.5 m</a:t>
            </a:r>
            <a:endParaRPr lang="en-US" sz="16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sz="16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Weight per unit </a:t>
            </a:r>
            <a:r>
              <a:rPr lang="en-US" sz="16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length: 1066.0  </a:t>
            </a:r>
            <a:r>
              <a:rPr lang="en-US" sz="16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N/m </a:t>
            </a:r>
          </a:p>
          <a:p>
            <a:r>
              <a:rPr lang="en-US" sz="16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Nº of elements/line: 200</a:t>
            </a:r>
            <a:endParaRPr lang="es-ES" sz="16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E146BB4C-DA3C-48BA-A692-25EA2518EED2}" type="slidenum">
              <a:rPr lang="es-ES" sz="320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pPr/>
              <a:t>22</a:t>
            </a:fld>
            <a:endParaRPr lang="es-ES" sz="320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7" name="CuadroTexto 36"/>
          <p:cNvSpPr txBox="1"/>
          <p:nvPr/>
        </p:nvSpPr>
        <p:spPr>
          <a:xfrm>
            <a:off x="277385" y="607679"/>
            <a:ext cx="47295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Semisubmersible OC4 fully analysis</a:t>
            </a:r>
            <a:endParaRPr lang="en-GB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39" name="Imagen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418" y="4094136"/>
            <a:ext cx="2781616" cy="13487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" name="Imagen 3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5808" y="4972112"/>
            <a:ext cx="2646722" cy="13012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" name="Imagen 4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634" y="4094136"/>
            <a:ext cx="2740825" cy="1328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2" name="CuadroTexto 41"/>
          <p:cNvSpPr txBox="1"/>
          <p:nvPr/>
        </p:nvSpPr>
        <p:spPr>
          <a:xfrm>
            <a:off x="10460919" y="3551678"/>
            <a:ext cx="13548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Wind Loads</a:t>
            </a:r>
            <a:endParaRPr lang="en-GB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43" name="Rectángulo 42"/>
          <p:cNvSpPr/>
          <p:nvPr/>
        </p:nvSpPr>
        <p:spPr>
          <a:xfrm>
            <a:off x="5801117" y="4028044"/>
            <a:ext cx="6182777" cy="233379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43127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n 23"/>
          <p:cNvPicPr>
            <a:picLocks noChangeAspect="1"/>
          </p:cNvPicPr>
          <p:nvPr/>
        </p:nvPicPr>
        <p:blipFill rotWithShape="1">
          <a:blip r:embed="rId3" cstate="print"/>
          <a:srcRect l="-148" r="22503"/>
          <a:stretch/>
        </p:blipFill>
        <p:spPr>
          <a:xfrm>
            <a:off x="4861711" y="1595600"/>
            <a:ext cx="6991909" cy="4864889"/>
          </a:xfrm>
          <a:prstGeom prst="rect">
            <a:avLst/>
          </a:prstGeom>
        </p:spPr>
      </p:pic>
      <p:sp>
        <p:nvSpPr>
          <p:cNvPr id="8" name="Elipse 7"/>
          <p:cNvSpPr/>
          <p:nvPr/>
        </p:nvSpPr>
        <p:spPr>
          <a:xfrm>
            <a:off x="109535" y="6208237"/>
            <a:ext cx="540000" cy="540000"/>
          </a:xfrm>
          <a:prstGeom prst="ellipse">
            <a:avLst/>
          </a:prstGeom>
          <a:blipFill>
            <a:blip r:embed="rId4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6211144" y="216190"/>
            <a:ext cx="5559102" cy="123537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altLang="es-ES" sz="1800" b="1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VI International Conference on </a:t>
            </a:r>
          </a:p>
          <a:p>
            <a:pPr algn="r"/>
            <a:r>
              <a:rPr lang="en-GB" altLang="es-ES" sz="1800" b="1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Computational Methods in Marine Engineering</a:t>
            </a:r>
          </a:p>
          <a:p>
            <a:pPr algn="r"/>
            <a:r>
              <a:rPr lang="en-GB" altLang="es-ES" sz="24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Marine 2015</a:t>
            </a:r>
          </a:p>
          <a:p>
            <a:pPr algn="r"/>
            <a:r>
              <a:rPr lang="en-GB" altLang="es-ES" sz="18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15 -17 June 2015, Rome Italy</a:t>
            </a:r>
          </a:p>
        </p:txBody>
      </p:sp>
      <p:grpSp>
        <p:nvGrpSpPr>
          <p:cNvPr id="15" name="Grupo 9"/>
          <p:cNvGrpSpPr/>
          <p:nvPr/>
        </p:nvGrpSpPr>
        <p:grpSpPr>
          <a:xfrm>
            <a:off x="277385" y="185035"/>
            <a:ext cx="5818615" cy="400110"/>
            <a:chOff x="277385" y="185035"/>
            <a:chExt cx="5818615" cy="400110"/>
          </a:xfrm>
        </p:grpSpPr>
        <p:cxnSp>
          <p:nvCxnSpPr>
            <p:cNvPr id="16" name="Conector recto 15"/>
            <p:cNvCxnSpPr/>
            <p:nvPr/>
          </p:nvCxnSpPr>
          <p:spPr>
            <a:xfrm flipV="1">
              <a:off x="336000" y="521732"/>
              <a:ext cx="5760000" cy="0"/>
            </a:xfrm>
            <a:prstGeom prst="line">
              <a:avLst/>
            </a:prstGeom>
            <a:ln w="28575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CuadroTexto 16"/>
            <p:cNvSpPr txBox="1"/>
            <p:nvPr/>
          </p:nvSpPr>
          <p:spPr>
            <a:xfrm>
              <a:off x="277385" y="185035"/>
              <a:ext cx="273972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b="1" dirty="0" smtClean="0">
                  <a:solidFill>
                    <a:schemeClr val="bg1"/>
                  </a:solidFill>
                  <a:latin typeface="Cambria Math"/>
                  <a:cs typeface="Cambria Math"/>
                </a:rPr>
                <a:t>4. Application examples</a:t>
              </a:r>
              <a:endParaRPr lang="en-GB" sz="2000" b="1" dirty="0">
                <a:solidFill>
                  <a:schemeClr val="bg1"/>
                </a:solidFill>
                <a:latin typeface="Cambria Math"/>
                <a:cs typeface="Cambria Math"/>
              </a:endParaRPr>
            </a:p>
          </p:txBody>
        </p:sp>
      </p:grpSp>
      <p:pic>
        <p:nvPicPr>
          <p:cNvPr id="2" name="Imagen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771" y="4726620"/>
            <a:ext cx="3784347" cy="19170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03" y="1477223"/>
            <a:ext cx="3867949" cy="19278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37" name="Tabla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4966558"/>
              </p:ext>
            </p:extLst>
          </p:nvPr>
        </p:nvGraphicFramePr>
        <p:xfrm>
          <a:off x="4176665" y="1595600"/>
          <a:ext cx="5338527" cy="167212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428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26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26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260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260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260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260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22933">
                <a:tc>
                  <a:txBody>
                    <a:bodyPr/>
                    <a:lstStyle/>
                    <a:p>
                      <a:endParaRPr lang="es-ES" sz="900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900" u="none" strike="noStrike" baseline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Surge (m)</a:t>
                      </a:r>
                      <a:endParaRPr lang="es-ES" sz="900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900" u="none" strike="noStrike" baseline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Sway (m)</a:t>
                      </a:r>
                      <a:endParaRPr lang="es-ES" sz="900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900" u="none" strike="noStrike" baseline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Heave (m)</a:t>
                      </a:r>
                      <a:endParaRPr lang="es-ES" sz="900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900" u="none" strike="noStrike" baseline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Roll (rad)</a:t>
                      </a:r>
                      <a:endParaRPr lang="es-ES" sz="900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900" u="none" strike="noStrike" baseline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Pitch (rad)</a:t>
                      </a:r>
                      <a:endParaRPr lang="es-ES" sz="900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900" u="none" strike="noStrike" baseline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Yaw (rad)</a:t>
                      </a:r>
                      <a:endParaRPr lang="es-ES" sz="900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0588">
                <a:tc>
                  <a:txBody>
                    <a:bodyPr/>
                    <a:lstStyle/>
                    <a:p>
                      <a:r>
                        <a:rPr lang="en-GB" sz="900" noProof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Mean 1</a:t>
                      </a:r>
                      <a:r>
                        <a:rPr lang="en-GB" sz="900" baseline="30000" noProof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st</a:t>
                      </a:r>
                      <a:endParaRPr lang="en-GB" sz="900" noProof="0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100" b="0" i="0" u="none" strike="noStrike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-0.34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100" b="0" i="0" u="none" strike="noStrike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-0.71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100" b="0" i="0" u="none" strike="noStrike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0.22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100" b="0" i="0" u="none" strike="noStrike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0.01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100" b="0" i="0" u="none" strike="noStrike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0.10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100" b="0" i="0" u="none" strike="noStrike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0.00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0588">
                <a:tc>
                  <a:txBody>
                    <a:bodyPr/>
                    <a:lstStyle/>
                    <a:p>
                      <a:r>
                        <a:rPr lang="en-GB" sz="900" noProof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Mean 2</a:t>
                      </a:r>
                      <a:r>
                        <a:rPr lang="en-GB" sz="900" baseline="30000" noProof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nd</a:t>
                      </a:r>
                      <a:endParaRPr lang="en-GB" sz="900" noProof="0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100" b="0" i="0" u="none" strike="noStrike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-0.19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100" b="0" i="0" u="none" strike="noStrike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-0.72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100" b="0" i="0" u="none" strike="noStrike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0.08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100" b="0" i="0" u="none" strike="noStrike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0.01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100" b="0" i="0" u="none" strike="noStrike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0.10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100" b="0" i="0" u="none" strike="noStrike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0.00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0588">
                <a:tc>
                  <a:txBody>
                    <a:bodyPr/>
                    <a:lstStyle/>
                    <a:p>
                      <a:r>
                        <a:rPr lang="en-GB" sz="900" noProof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Amplitude 1</a:t>
                      </a:r>
                      <a:r>
                        <a:rPr lang="en-GB" sz="900" baseline="30000" noProof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st</a:t>
                      </a:r>
                      <a:r>
                        <a:rPr lang="en-GB" sz="900" noProof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 </a:t>
                      </a:r>
                      <a:endParaRPr lang="en-GB" sz="900" noProof="0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100" b="0" i="0" u="none" strike="noStrike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7.10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100" b="0" i="0" u="none" strike="noStrike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1.21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100" b="0" i="0" u="none" strike="noStrike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3.86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100" b="0" i="0" u="none" strike="noStrike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0.01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100" b="0" i="0" u="none" strike="noStrike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0.12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100" b="0" i="0" u="none" strike="noStrike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0.01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0588">
                <a:tc>
                  <a:txBody>
                    <a:bodyPr/>
                    <a:lstStyle/>
                    <a:p>
                      <a:r>
                        <a:rPr lang="en-GB" sz="900" noProof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Amplitude 2</a:t>
                      </a:r>
                      <a:r>
                        <a:rPr lang="en-GB" sz="900" baseline="30000" noProof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nd</a:t>
                      </a:r>
                      <a:r>
                        <a:rPr lang="en-GB" sz="900" noProof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 </a:t>
                      </a:r>
                      <a:endParaRPr lang="en-GB" sz="900" noProof="0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100" b="0" i="0" u="none" strike="noStrike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6.81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100" b="0" i="0" u="none" strike="noStrike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1.22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100" b="0" i="0" u="none" strike="noStrike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3.89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100" b="0" i="0" u="none" strike="noStrike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0.01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100" b="0" i="0" u="none" strike="noStrike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0.12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100" b="0" i="0" u="none" strike="noStrike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0.01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0588">
                <a:tc>
                  <a:txBody>
                    <a:bodyPr/>
                    <a:lstStyle/>
                    <a:p>
                      <a:r>
                        <a:rPr lang="en-GB" sz="900" noProof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RMS 1</a:t>
                      </a:r>
                      <a:r>
                        <a:rPr lang="en-GB" sz="900" baseline="30000" noProof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st</a:t>
                      </a:r>
                      <a:r>
                        <a:rPr lang="en-GB" sz="900" baseline="0" noProof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 </a:t>
                      </a:r>
                      <a:endParaRPr lang="en-GB" sz="900" noProof="0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100" b="0" i="0" u="none" strike="noStrike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1.40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100" b="0" i="0" u="none" strike="noStrike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0.75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100" b="0" i="0" u="none" strike="noStrike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0.90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100" b="0" i="0" u="none" strike="noStrike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0.01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100" b="0" i="0" u="none" strike="noStrike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0.10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100" b="0" i="0" u="none" strike="noStrike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0.00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0588">
                <a:tc>
                  <a:txBody>
                    <a:bodyPr/>
                    <a:lstStyle/>
                    <a:p>
                      <a:r>
                        <a:rPr lang="en-GB" sz="900" noProof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RMS 2</a:t>
                      </a:r>
                      <a:r>
                        <a:rPr lang="en-GB" sz="900" baseline="30000" noProof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nd</a:t>
                      </a:r>
                      <a:r>
                        <a:rPr lang="en-GB" sz="900" noProof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 </a:t>
                      </a:r>
                      <a:endParaRPr lang="en-GB" sz="900" noProof="0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100" b="0" i="0" u="none" strike="noStrike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1.33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100" b="0" i="0" u="none" strike="noStrike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0.76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100" b="0" i="0" u="none" strike="noStrike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0.88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100" b="0" i="0" u="none" strike="noStrike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0.01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100" b="0" i="0" u="none" strike="noStrike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0.10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0.00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8" name="Rectángulo 37"/>
          <p:cNvSpPr/>
          <p:nvPr/>
        </p:nvSpPr>
        <p:spPr>
          <a:xfrm>
            <a:off x="4885854" y="3405104"/>
            <a:ext cx="33678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Similar trends between First and Second-Order wave environment</a:t>
            </a:r>
            <a:endParaRPr lang="en-GB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9" name="CuadroTexto 38"/>
          <p:cNvSpPr txBox="1"/>
          <p:nvPr/>
        </p:nvSpPr>
        <p:spPr>
          <a:xfrm>
            <a:off x="8034209" y="3888145"/>
            <a:ext cx="20347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Higher amplitudes on pitch motion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Excursions on surge</a:t>
            </a:r>
            <a:endParaRPr lang="en-GB" sz="16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E146BB4C-DA3C-48BA-A692-25EA2518EED2}" type="slidenum">
              <a:rPr lang="es-ES" sz="320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pPr/>
              <a:t>23</a:t>
            </a:fld>
            <a:endParaRPr lang="es-ES" sz="32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277385" y="607679"/>
            <a:ext cx="47295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Semisubmersible OC4 fully analysis</a:t>
            </a:r>
            <a:endParaRPr lang="en-GB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223" y="3588314"/>
            <a:ext cx="3878798" cy="19649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46548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n 23"/>
          <p:cNvPicPr>
            <a:picLocks noChangeAspect="1"/>
          </p:cNvPicPr>
          <p:nvPr/>
        </p:nvPicPr>
        <p:blipFill rotWithShape="1">
          <a:blip r:embed="rId3" cstate="print"/>
          <a:srcRect l="-148" r="22503"/>
          <a:stretch/>
        </p:blipFill>
        <p:spPr>
          <a:xfrm>
            <a:off x="4861711" y="1595600"/>
            <a:ext cx="6991909" cy="4864889"/>
          </a:xfrm>
          <a:prstGeom prst="rect">
            <a:avLst/>
          </a:prstGeom>
        </p:spPr>
      </p:pic>
      <p:sp>
        <p:nvSpPr>
          <p:cNvPr id="8" name="Elipse 7"/>
          <p:cNvSpPr/>
          <p:nvPr/>
        </p:nvSpPr>
        <p:spPr>
          <a:xfrm>
            <a:off x="109535" y="6208237"/>
            <a:ext cx="540000" cy="540000"/>
          </a:xfrm>
          <a:prstGeom prst="ellipse">
            <a:avLst/>
          </a:prstGeom>
          <a:blipFill>
            <a:blip r:embed="rId4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6211144" y="216190"/>
            <a:ext cx="5559102" cy="123537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altLang="es-ES" sz="1800" b="1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VI International Conference on </a:t>
            </a:r>
          </a:p>
          <a:p>
            <a:pPr algn="r"/>
            <a:r>
              <a:rPr lang="en-GB" altLang="es-ES" sz="1800" b="1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Computational Methods in Marine Engineering</a:t>
            </a:r>
          </a:p>
          <a:p>
            <a:pPr algn="r"/>
            <a:r>
              <a:rPr lang="en-GB" altLang="es-ES" sz="24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Marine 2015</a:t>
            </a:r>
          </a:p>
          <a:p>
            <a:pPr algn="r"/>
            <a:r>
              <a:rPr lang="en-GB" altLang="es-ES" sz="18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15 -17 June 2015, Rome Italy</a:t>
            </a:r>
          </a:p>
        </p:txBody>
      </p:sp>
      <p:grpSp>
        <p:nvGrpSpPr>
          <p:cNvPr id="15" name="Grupo 9"/>
          <p:cNvGrpSpPr/>
          <p:nvPr/>
        </p:nvGrpSpPr>
        <p:grpSpPr>
          <a:xfrm>
            <a:off x="277385" y="185035"/>
            <a:ext cx="5818615" cy="400110"/>
            <a:chOff x="277385" y="185035"/>
            <a:chExt cx="5818615" cy="400110"/>
          </a:xfrm>
        </p:grpSpPr>
        <p:cxnSp>
          <p:nvCxnSpPr>
            <p:cNvPr id="16" name="Conector recto 15"/>
            <p:cNvCxnSpPr/>
            <p:nvPr/>
          </p:nvCxnSpPr>
          <p:spPr>
            <a:xfrm flipV="1">
              <a:off x="336000" y="521732"/>
              <a:ext cx="5760000" cy="0"/>
            </a:xfrm>
            <a:prstGeom prst="line">
              <a:avLst/>
            </a:prstGeom>
            <a:ln w="28575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CuadroTexto 16"/>
            <p:cNvSpPr txBox="1"/>
            <p:nvPr/>
          </p:nvSpPr>
          <p:spPr>
            <a:xfrm>
              <a:off x="277385" y="185035"/>
              <a:ext cx="273972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b="1" dirty="0" smtClean="0">
                  <a:solidFill>
                    <a:schemeClr val="bg1"/>
                  </a:solidFill>
                  <a:latin typeface="Cambria Math"/>
                  <a:cs typeface="Cambria Math"/>
                </a:rPr>
                <a:t>4. Application examples</a:t>
              </a:r>
              <a:endParaRPr lang="en-GB" sz="2000" b="1" dirty="0">
                <a:solidFill>
                  <a:schemeClr val="bg1"/>
                </a:solidFill>
                <a:latin typeface="Cambria Math"/>
                <a:cs typeface="Cambria Math"/>
              </a:endParaRPr>
            </a:p>
          </p:txBody>
        </p:sp>
      </p:grpSp>
      <p:graphicFrame>
        <p:nvGraphicFramePr>
          <p:cNvPr id="13" name="Tabla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0793824"/>
              </p:ext>
            </p:extLst>
          </p:nvPr>
        </p:nvGraphicFramePr>
        <p:xfrm>
          <a:off x="4925086" y="1966060"/>
          <a:ext cx="4662533" cy="113695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710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28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28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228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228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84238">
                <a:tc>
                  <a:txBody>
                    <a:bodyPr/>
                    <a:lstStyle/>
                    <a:p>
                      <a:endParaRPr lang="es-ES" sz="1100" b="0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10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Max. (10</a:t>
                      </a:r>
                      <a:r>
                        <a:rPr lang="pt-BR" sz="1100" baseline="3000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6</a:t>
                      </a:r>
                      <a:r>
                        <a:rPr lang="pt-BR" sz="1100" baseline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 </a:t>
                      </a:r>
                      <a:r>
                        <a:rPr lang="pt-BR" sz="110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N)</a:t>
                      </a:r>
                      <a:endParaRPr lang="es-ES" sz="1100" b="0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10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Min. (10</a:t>
                      </a:r>
                      <a:r>
                        <a:rPr lang="pt-BR" sz="1100" baseline="3000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6</a:t>
                      </a:r>
                      <a:r>
                        <a:rPr lang="pt-BR" sz="1100" baseline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 </a:t>
                      </a:r>
                      <a:r>
                        <a:rPr lang="pt-BR" sz="110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N)</a:t>
                      </a:r>
                      <a:endParaRPr lang="es-ES" sz="1100" b="0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100" dirty="0" err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Mean</a:t>
                      </a:r>
                      <a:r>
                        <a:rPr lang="pt-BR" sz="110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 (10</a:t>
                      </a:r>
                      <a:r>
                        <a:rPr lang="pt-BR" sz="1100" baseline="3000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6</a:t>
                      </a:r>
                      <a:r>
                        <a:rPr lang="pt-BR" sz="1100" baseline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 </a:t>
                      </a:r>
                      <a:r>
                        <a:rPr lang="pt-BR" sz="110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N)</a:t>
                      </a:r>
                      <a:endParaRPr lang="es-ES" sz="1100" b="0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10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RMS (10</a:t>
                      </a:r>
                      <a:r>
                        <a:rPr lang="pt-BR" sz="1100" baseline="3000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6</a:t>
                      </a:r>
                      <a:r>
                        <a:rPr lang="pt-BR" sz="1100" baseline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 </a:t>
                      </a:r>
                      <a:r>
                        <a:rPr lang="pt-BR" sz="110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N)</a:t>
                      </a:r>
                      <a:endParaRPr lang="es-ES" sz="1100" b="0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4238">
                <a:tc>
                  <a:txBody>
                    <a:bodyPr/>
                    <a:lstStyle/>
                    <a:p>
                      <a:r>
                        <a:rPr lang="es-ES" sz="110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Line 1</a:t>
                      </a:r>
                      <a:endParaRPr lang="es-ES" sz="1100" b="0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100" b="0" i="0" u="none" strike="noStrike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1.522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100" b="0" i="0" u="none" strike="noStrike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1.198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100" b="0" i="0" u="none" strike="noStrike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1.884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100" b="0" i="0" u="none" strike="noStrike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1.526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4238">
                <a:tc>
                  <a:txBody>
                    <a:bodyPr/>
                    <a:lstStyle/>
                    <a:p>
                      <a:r>
                        <a:rPr lang="es-ES" sz="110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Line</a:t>
                      </a:r>
                      <a:r>
                        <a:rPr lang="es-ES" sz="1100" baseline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 2</a:t>
                      </a:r>
                      <a:endParaRPr lang="es-ES" sz="1100" b="0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100" b="0" i="0" u="none" strike="noStrike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0.823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100" b="0" i="0" u="none" strike="noStrike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0.775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100" b="0" i="0" u="none" strike="noStrike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0.880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100" b="0" i="0" u="none" strike="noStrike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0.823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4238">
                <a:tc>
                  <a:txBody>
                    <a:bodyPr/>
                    <a:lstStyle/>
                    <a:p>
                      <a:r>
                        <a:rPr lang="es-ES" sz="110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Line</a:t>
                      </a:r>
                      <a:r>
                        <a:rPr lang="es-ES" sz="1100" baseline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 3</a:t>
                      </a:r>
                      <a:endParaRPr lang="es-ES" sz="1100" b="0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100" b="0" i="0" u="none" strike="noStrike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0.864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100" b="0" i="0" u="none" strike="noStrike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0.813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100" b="0" i="0" u="none" strike="noStrike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0.930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0.864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5" name="Imagen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80" y="1225996"/>
            <a:ext cx="3843918" cy="2802048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278" y="3426541"/>
            <a:ext cx="4852389" cy="23942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CuadroTexto 17"/>
          <p:cNvSpPr txBox="1"/>
          <p:nvPr/>
        </p:nvSpPr>
        <p:spPr>
          <a:xfrm>
            <a:off x="6375553" y="3886311"/>
            <a:ext cx="29394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One line supports main environmental loads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Good performance in operational conditions</a:t>
            </a:r>
            <a:endParaRPr lang="en-GB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E146BB4C-DA3C-48BA-A692-25EA2518EED2}" type="slidenum">
              <a:rPr lang="es-ES" sz="320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pPr/>
              <a:t>24</a:t>
            </a:fld>
            <a:endParaRPr lang="es-ES" sz="320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277385" y="607679"/>
            <a:ext cx="47295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Semisubmersible OC4 fully analysis</a:t>
            </a:r>
            <a:endParaRPr lang="en-GB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2420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lipse 8"/>
          <p:cNvSpPr/>
          <p:nvPr/>
        </p:nvSpPr>
        <p:spPr>
          <a:xfrm>
            <a:off x="109535" y="6208237"/>
            <a:ext cx="540000" cy="540000"/>
          </a:xfrm>
          <a:prstGeom prst="ellipse">
            <a:avLst/>
          </a:prstGeom>
          <a:blipFill>
            <a:blip r:embed="rId3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6397625" y="4125911"/>
            <a:ext cx="3808412" cy="33972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ES" altLang="es-ES" dirty="0"/>
          </a:p>
        </p:txBody>
      </p:sp>
      <p:grpSp>
        <p:nvGrpSpPr>
          <p:cNvPr id="15" name="Grupo 14"/>
          <p:cNvGrpSpPr/>
          <p:nvPr/>
        </p:nvGrpSpPr>
        <p:grpSpPr>
          <a:xfrm>
            <a:off x="379535" y="1533470"/>
            <a:ext cx="5183787" cy="2215990"/>
            <a:chOff x="-7335494" y="2470415"/>
            <a:chExt cx="5183787" cy="2567464"/>
          </a:xfrm>
        </p:grpSpPr>
        <p:sp>
          <p:nvSpPr>
            <p:cNvPr id="16" name="CuadroTexto 15"/>
            <p:cNvSpPr txBox="1"/>
            <p:nvPr/>
          </p:nvSpPr>
          <p:spPr>
            <a:xfrm>
              <a:off x="-7335494" y="2470415"/>
              <a:ext cx="1146468" cy="25674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3800" b="1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5</a:t>
              </a:r>
            </a:p>
          </p:txBody>
        </p:sp>
        <p:sp>
          <p:nvSpPr>
            <p:cNvPr id="17" name="CuadroTexto 16"/>
            <p:cNvSpPr txBox="1"/>
            <p:nvPr/>
          </p:nvSpPr>
          <p:spPr>
            <a:xfrm>
              <a:off x="-6189026" y="3619819"/>
              <a:ext cx="4037319" cy="1069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5400" dirty="0" smtClean="0">
                  <a:latin typeface="Cambria Math" panose="02040503050406030204" pitchFamily="18" charset="0"/>
                  <a:ea typeface="Cambria Math" panose="02040503050406030204" pitchFamily="18" charset="0"/>
                </a:rPr>
                <a:t>Conclusions</a:t>
              </a:r>
              <a:endParaRPr lang="en-GB" sz="5400" dirty="0"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</p:grpSp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6211144" y="216190"/>
            <a:ext cx="5559102" cy="123537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altLang="es-ES" sz="1800" b="1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VI International Conference on </a:t>
            </a:r>
          </a:p>
          <a:p>
            <a:pPr algn="r"/>
            <a:r>
              <a:rPr lang="en-GB" altLang="es-ES" sz="1800" b="1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Computational Methods in Marine Engineering</a:t>
            </a:r>
          </a:p>
          <a:p>
            <a:pPr algn="r"/>
            <a:r>
              <a:rPr lang="en-GB" altLang="es-ES" sz="24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Marine 2015</a:t>
            </a:r>
          </a:p>
          <a:p>
            <a:pPr algn="r"/>
            <a:r>
              <a:rPr lang="en-GB" altLang="es-ES" sz="18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15 -17 June 2015, Rome Italy</a:t>
            </a:r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E146BB4C-DA3C-48BA-A692-25EA2518EED2}" type="slidenum">
              <a:rPr lang="es-ES" sz="320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pPr/>
              <a:t>25</a:t>
            </a:fld>
            <a:endParaRPr lang="es-ES" sz="320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481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lipse 8"/>
          <p:cNvSpPr/>
          <p:nvPr/>
        </p:nvSpPr>
        <p:spPr>
          <a:xfrm>
            <a:off x="109535" y="6208237"/>
            <a:ext cx="540000" cy="540000"/>
          </a:xfrm>
          <a:prstGeom prst="ellipse">
            <a:avLst/>
          </a:prstGeom>
          <a:blipFill>
            <a:blip r:embed="rId3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6397625" y="4125911"/>
            <a:ext cx="3808412" cy="33972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ES" altLang="es-ES" dirty="0"/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6211144" y="216190"/>
            <a:ext cx="5559102" cy="123537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altLang="es-ES" sz="1800" b="1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VI International Conference on </a:t>
            </a:r>
          </a:p>
          <a:p>
            <a:pPr algn="r"/>
            <a:r>
              <a:rPr lang="en-GB" altLang="es-ES" sz="1800" b="1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Computational Methods in Marine Engineering</a:t>
            </a:r>
          </a:p>
          <a:p>
            <a:pPr algn="r"/>
            <a:r>
              <a:rPr lang="en-GB" altLang="es-ES" sz="24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Marine 2015</a:t>
            </a:r>
          </a:p>
          <a:p>
            <a:pPr algn="r"/>
            <a:r>
              <a:rPr lang="en-GB" altLang="es-ES" sz="18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15 -17 June 2015, Rome Italy</a:t>
            </a:r>
          </a:p>
        </p:txBody>
      </p:sp>
      <p:grpSp>
        <p:nvGrpSpPr>
          <p:cNvPr id="12" name="Grupo 9"/>
          <p:cNvGrpSpPr/>
          <p:nvPr/>
        </p:nvGrpSpPr>
        <p:grpSpPr>
          <a:xfrm>
            <a:off x="277385" y="185035"/>
            <a:ext cx="5818615" cy="400110"/>
            <a:chOff x="277385" y="185035"/>
            <a:chExt cx="5818615" cy="400110"/>
          </a:xfrm>
        </p:grpSpPr>
        <p:cxnSp>
          <p:nvCxnSpPr>
            <p:cNvPr id="13" name="Conector recto 12"/>
            <p:cNvCxnSpPr/>
            <p:nvPr/>
          </p:nvCxnSpPr>
          <p:spPr>
            <a:xfrm flipV="1">
              <a:off x="336000" y="521732"/>
              <a:ext cx="5760000" cy="0"/>
            </a:xfrm>
            <a:prstGeom prst="line">
              <a:avLst/>
            </a:prstGeom>
            <a:ln w="28575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CuadroTexto 13"/>
            <p:cNvSpPr txBox="1"/>
            <p:nvPr/>
          </p:nvSpPr>
          <p:spPr>
            <a:xfrm>
              <a:off x="277385" y="185035"/>
              <a:ext cx="172835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b="1" dirty="0" smtClean="0">
                  <a:solidFill>
                    <a:schemeClr val="bg1"/>
                  </a:solidFill>
                  <a:latin typeface="Cambria Math"/>
                  <a:cs typeface="Cambria Math"/>
                </a:rPr>
                <a:t>5. Conclusions</a:t>
              </a:r>
              <a:endParaRPr lang="en-GB" sz="2000" b="1" dirty="0">
                <a:solidFill>
                  <a:schemeClr val="bg1"/>
                </a:solidFill>
                <a:latin typeface="Cambria Math"/>
                <a:cs typeface="Cambria Math"/>
              </a:endParaRPr>
            </a:p>
          </p:txBody>
        </p:sp>
      </p:grpSp>
      <p:sp>
        <p:nvSpPr>
          <p:cNvPr id="2" name="Rectángulo 1"/>
          <p:cNvSpPr/>
          <p:nvPr/>
        </p:nvSpPr>
        <p:spPr>
          <a:xfrm>
            <a:off x="336000" y="921842"/>
            <a:ext cx="458003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Seakeeping </a:t>
            </a:r>
            <a:r>
              <a:rPr lang="en-US" sz="16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model for solving the governing equations </a:t>
            </a:r>
            <a:r>
              <a:rPr lang="en-US" sz="160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for </a:t>
            </a:r>
            <a:r>
              <a:rPr lang="en-US" sz="160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second-order</a:t>
            </a:r>
            <a:r>
              <a:rPr lang="en-US" sz="16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160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wave </a:t>
            </a:r>
            <a:r>
              <a:rPr lang="en-US" sz="16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diffraction-radiation problem.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An </a:t>
            </a:r>
            <a:r>
              <a:rPr lang="en-US" sz="16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introduction to </a:t>
            </a:r>
            <a:r>
              <a:rPr lang="en-US" sz="16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cable dynamic formulation </a:t>
            </a:r>
            <a:r>
              <a:rPr lang="en-US" sz="16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has been described. </a:t>
            </a:r>
            <a:endParaRPr lang="en-US" sz="1600" dirty="0" smtClean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Formulation </a:t>
            </a:r>
            <a:r>
              <a:rPr lang="en-US" sz="16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based </a:t>
            </a:r>
            <a:r>
              <a:rPr lang="en-US" sz="16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on Nonlinear </a:t>
            </a:r>
            <a:r>
              <a:rPr lang="en-US" sz="16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FEM dynamic cable model to solve realistic problems has been presented. </a:t>
            </a:r>
            <a:endParaRPr lang="en-US" sz="1600" dirty="0" smtClean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A scheme </a:t>
            </a:r>
            <a:r>
              <a:rPr lang="en-US" sz="16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for the fully coupled analysis of a </a:t>
            </a:r>
            <a:r>
              <a:rPr lang="en-US" sz="16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floating </a:t>
            </a:r>
            <a:r>
              <a:rPr lang="en-US" sz="16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structure and nonlinear external </a:t>
            </a:r>
            <a:r>
              <a:rPr lang="en-US" sz="16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loads.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Fully </a:t>
            </a:r>
            <a:r>
              <a:rPr lang="en-US" sz="16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coupled formulation </a:t>
            </a:r>
            <a:r>
              <a:rPr lang="en-US" sz="16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to determine </a:t>
            </a:r>
            <a:r>
              <a:rPr lang="en-US" sz="16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the dynamic behaviour of </a:t>
            </a:r>
            <a:r>
              <a:rPr lang="en-US" sz="16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three representative </a:t>
            </a:r>
            <a:r>
              <a:rPr lang="en-US" sz="16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examples of </a:t>
            </a:r>
            <a:r>
              <a:rPr lang="en-US" sz="16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offshore structures has </a:t>
            </a:r>
            <a:r>
              <a:rPr lang="en-US" sz="16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been performed. </a:t>
            </a:r>
            <a:endParaRPr lang="en-US" sz="1600" dirty="0" smtClean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E146BB4C-DA3C-48BA-A692-25EA2518EED2}" type="slidenum">
              <a:rPr lang="es-ES" sz="320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pPr/>
              <a:t>26</a:t>
            </a:fld>
            <a:endParaRPr lang="es-ES" sz="320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6278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/>
          <p:cNvSpPr txBox="1"/>
          <p:nvPr/>
        </p:nvSpPr>
        <p:spPr>
          <a:xfrm>
            <a:off x="759070" y="6348267"/>
            <a:ext cx="36576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>
                <a:solidFill>
                  <a:schemeClr val="bg1"/>
                </a:solidFill>
              </a:rPr>
              <a:t>Universidad Politécnica de Cartagena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9" name="Elipse 8"/>
          <p:cNvSpPr/>
          <p:nvPr/>
        </p:nvSpPr>
        <p:spPr>
          <a:xfrm>
            <a:off x="109535" y="6208237"/>
            <a:ext cx="540000" cy="540000"/>
          </a:xfrm>
          <a:prstGeom prst="ellipse">
            <a:avLst/>
          </a:prstGeom>
          <a:blipFill>
            <a:blip r:embed="rId3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6397625" y="4125911"/>
            <a:ext cx="3808412" cy="33972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ES" altLang="es-ES" dirty="0"/>
          </a:p>
        </p:txBody>
      </p:sp>
      <p:sp>
        <p:nvSpPr>
          <p:cNvPr id="17" name="CuadroTexto 16"/>
          <p:cNvSpPr txBox="1"/>
          <p:nvPr/>
        </p:nvSpPr>
        <p:spPr>
          <a:xfrm>
            <a:off x="0" y="1339521"/>
            <a:ext cx="66735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Thanks for your attention!</a:t>
            </a:r>
            <a:endParaRPr lang="en-GB" sz="40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6211144" y="216190"/>
            <a:ext cx="5559102" cy="123537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altLang="es-ES" sz="1800" b="1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VI International Conference on </a:t>
            </a:r>
          </a:p>
          <a:p>
            <a:pPr algn="r"/>
            <a:r>
              <a:rPr lang="en-GB" altLang="es-ES" sz="1800" b="1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Computational Methods in Marine Engineering</a:t>
            </a:r>
          </a:p>
          <a:p>
            <a:pPr algn="r"/>
            <a:r>
              <a:rPr lang="en-GB" altLang="es-ES" sz="24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Marine 2015</a:t>
            </a:r>
          </a:p>
          <a:p>
            <a:pPr algn="r"/>
            <a:r>
              <a:rPr lang="en-GB" altLang="es-ES" sz="18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15 -17 June 2015, Rome Italy</a:t>
            </a:r>
          </a:p>
        </p:txBody>
      </p:sp>
      <p:grpSp>
        <p:nvGrpSpPr>
          <p:cNvPr id="19" name="Agrupar 11"/>
          <p:cNvGrpSpPr/>
          <p:nvPr/>
        </p:nvGrpSpPr>
        <p:grpSpPr>
          <a:xfrm>
            <a:off x="9748895" y="6102532"/>
            <a:ext cx="2316686" cy="646331"/>
            <a:chOff x="9748895" y="6102532"/>
            <a:chExt cx="2316686" cy="646331"/>
          </a:xfrm>
        </p:grpSpPr>
        <p:sp>
          <p:nvSpPr>
            <p:cNvPr id="20" name="CuadroTexto 19"/>
            <p:cNvSpPr txBox="1"/>
            <p:nvPr/>
          </p:nvSpPr>
          <p:spPr>
            <a:xfrm>
              <a:off x="9748895" y="6102532"/>
              <a:ext cx="23166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ES" sz="2800" b="1" dirty="0" smtClean="0">
                  <a:solidFill>
                    <a:schemeClr val="bg1"/>
                  </a:solidFill>
                  <a:latin typeface="MS Reference Sans Serif"/>
                  <a:ea typeface="Apple SD 산돌고딕 Neo 일반체"/>
                  <a:cs typeface="MS Reference Sans Serif"/>
                </a:rPr>
                <a:t>COMPASS</a:t>
              </a:r>
            </a:p>
            <a:p>
              <a:pPr algn="r"/>
              <a:r>
                <a:rPr lang="es-ES" sz="800" b="1" dirty="0" smtClean="0">
                  <a:solidFill>
                    <a:schemeClr val="bg1"/>
                  </a:solidFill>
                  <a:latin typeface="MS Reference Sans Serif"/>
                  <a:ea typeface="Apple SD 산돌고딕 Neo 일반체"/>
                  <a:cs typeface="MS Reference Sans Serif"/>
                </a:rPr>
                <a:t>WWW.COMPASSIS.COM</a:t>
              </a:r>
              <a:endParaRPr lang="es-ES" sz="800" b="1" dirty="0">
                <a:solidFill>
                  <a:schemeClr val="bg1"/>
                </a:solidFill>
                <a:latin typeface="MS Reference Sans Serif"/>
                <a:ea typeface="Apple SD 산돌고딕 Neo 일반체"/>
                <a:cs typeface="MS Reference Sans Serif"/>
              </a:endParaRPr>
            </a:p>
          </p:txBody>
        </p:sp>
        <p:sp>
          <p:nvSpPr>
            <p:cNvPr id="21" name="Triángulo isósceles 11"/>
            <p:cNvSpPr>
              <a:spLocks noChangeAspect="1"/>
            </p:cNvSpPr>
            <p:nvPr/>
          </p:nvSpPr>
          <p:spPr>
            <a:xfrm rot="1127745">
              <a:off x="10574462" y="6115643"/>
              <a:ext cx="185947" cy="143091"/>
            </a:xfrm>
            <a:custGeom>
              <a:avLst/>
              <a:gdLst>
                <a:gd name="connsiteX0" fmla="*/ 0 w 360000"/>
                <a:gd name="connsiteY0" fmla="*/ 359999 h 359999"/>
                <a:gd name="connsiteX1" fmla="*/ 180000 w 360000"/>
                <a:gd name="connsiteY1" fmla="*/ 0 h 359999"/>
                <a:gd name="connsiteX2" fmla="*/ 360000 w 360000"/>
                <a:gd name="connsiteY2" fmla="*/ 359999 h 359999"/>
                <a:gd name="connsiteX3" fmla="*/ 0 w 360000"/>
                <a:gd name="connsiteY3" fmla="*/ 359999 h 359999"/>
                <a:gd name="connsiteX0" fmla="*/ 0 w 360000"/>
                <a:gd name="connsiteY0" fmla="*/ 359999 h 359999"/>
                <a:gd name="connsiteX1" fmla="*/ 180000 w 360000"/>
                <a:gd name="connsiteY1" fmla="*/ 0 h 359999"/>
                <a:gd name="connsiteX2" fmla="*/ 360000 w 360000"/>
                <a:gd name="connsiteY2" fmla="*/ 359999 h 359999"/>
                <a:gd name="connsiteX3" fmla="*/ 183177 w 360000"/>
                <a:gd name="connsiteY3" fmla="*/ 280786 h 359999"/>
                <a:gd name="connsiteX4" fmla="*/ 0 w 360000"/>
                <a:gd name="connsiteY4" fmla="*/ 359999 h 359999"/>
                <a:gd name="connsiteX0" fmla="*/ 0 w 360000"/>
                <a:gd name="connsiteY0" fmla="*/ 359999 h 359999"/>
                <a:gd name="connsiteX1" fmla="*/ 180000 w 360000"/>
                <a:gd name="connsiteY1" fmla="*/ 0 h 359999"/>
                <a:gd name="connsiteX2" fmla="*/ 360000 w 360000"/>
                <a:gd name="connsiteY2" fmla="*/ 359999 h 359999"/>
                <a:gd name="connsiteX3" fmla="*/ 183177 w 360000"/>
                <a:gd name="connsiteY3" fmla="*/ 280786 h 359999"/>
                <a:gd name="connsiteX4" fmla="*/ 0 w 360000"/>
                <a:gd name="connsiteY4" fmla="*/ 359999 h 359999"/>
                <a:gd name="connsiteX0" fmla="*/ 3652 w 363652"/>
                <a:gd name="connsiteY0" fmla="*/ 359999 h 376340"/>
                <a:gd name="connsiteX1" fmla="*/ 183652 w 363652"/>
                <a:gd name="connsiteY1" fmla="*/ 0 h 376340"/>
                <a:gd name="connsiteX2" fmla="*/ 363652 w 363652"/>
                <a:gd name="connsiteY2" fmla="*/ 359999 h 376340"/>
                <a:gd name="connsiteX3" fmla="*/ 186829 w 363652"/>
                <a:gd name="connsiteY3" fmla="*/ 280786 h 376340"/>
                <a:gd name="connsiteX4" fmla="*/ 70715 w 363652"/>
                <a:gd name="connsiteY4" fmla="*/ 307093 h 376340"/>
                <a:gd name="connsiteX5" fmla="*/ 3652 w 363652"/>
                <a:gd name="connsiteY5" fmla="*/ 359999 h 376340"/>
                <a:gd name="connsiteX0" fmla="*/ 3652 w 365987"/>
                <a:gd name="connsiteY0" fmla="*/ 359999 h 376340"/>
                <a:gd name="connsiteX1" fmla="*/ 183652 w 365987"/>
                <a:gd name="connsiteY1" fmla="*/ 0 h 376340"/>
                <a:gd name="connsiteX2" fmla="*/ 363652 w 365987"/>
                <a:gd name="connsiteY2" fmla="*/ 359999 h 376340"/>
                <a:gd name="connsiteX3" fmla="*/ 283440 w 365987"/>
                <a:gd name="connsiteY3" fmla="*/ 303917 h 376340"/>
                <a:gd name="connsiteX4" fmla="*/ 186829 w 365987"/>
                <a:gd name="connsiteY4" fmla="*/ 280786 h 376340"/>
                <a:gd name="connsiteX5" fmla="*/ 70715 w 365987"/>
                <a:gd name="connsiteY5" fmla="*/ 307093 h 376340"/>
                <a:gd name="connsiteX6" fmla="*/ 3652 w 365987"/>
                <a:gd name="connsiteY6" fmla="*/ 359999 h 376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5987" h="376340">
                  <a:moveTo>
                    <a:pt x="3652" y="359999"/>
                  </a:moveTo>
                  <a:lnTo>
                    <a:pt x="183652" y="0"/>
                  </a:lnTo>
                  <a:lnTo>
                    <a:pt x="363652" y="359999"/>
                  </a:lnTo>
                  <a:cubicBezTo>
                    <a:pt x="379225" y="412768"/>
                    <a:pt x="312910" y="317119"/>
                    <a:pt x="283440" y="303917"/>
                  </a:cubicBezTo>
                  <a:cubicBezTo>
                    <a:pt x="253970" y="290715"/>
                    <a:pt x="221225" y="282373"/>
                    <a:pt x="186829" y="280786"/>
                  </a:cubicBezTo>
                  <a:cubicBezTo>
                    <a:pt x="138535" y="274085"/>
                    <a:pt x="101244" y="293891"/>
                    <a:pt x="70715" y="307093"/>
                  </a:cubicBezTo>
                  <a:cubicBezTo>
                    <a:pt x="40186" y="320295"/>
                    <a:pt x="-14642" y="413298"/>
                    <a:pt x="3652" y="359999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rgbClr val="FFFFFF"/>
                </a:solidFill>
              </a:endParaRPr>
            </a:p>
          </p:txBody>
        </p:sp>
      </p:grp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458414" y="2174348"/>
            <a:ext cx="4837863" cy="6956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altLang="es-ES" sz="2000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Nonlinear Finite Element Analysis of Mooring Cables on Marine Structures</a:t>
            </a:r>
            <a:endParaRPr lang="en-GB" altLang="es-ES" sz="2000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1690684" y="2996889"/>
            <a:ext cx="25055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Corresponding Author: </a:t>
            </a:r>
          </a:p>
          <a:p>
            <a:pPr algn="ctr"/>
            <a:r>
              <a:rPr lang="en-GB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jose.gutierrez@upct.es</a:t>
            </a:r>
            <a:endParaRPr lang="en-GB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14" name="14 Imagen" descr="logo_cimne-hi_res-inv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7090" y="5567137"/>
            <a:ext cx="1222375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2789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lipse 8"/>
          <p:cNvSpPr/>
          <p:nvPr/>
        </p:nvSpPr>
        <p:spPr>
          <a:xfrm>
            <a:off x="109535" y="6208237"/>
            <a:ext cx="540000" cy="540000"/>
          </a:xfrm>
          <a:prstGeom prst="ellipse">
            <a:avLst/>
          </a:prstGeom>
          <a:blipFill>
            <a:blip r:embed="rId3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0" name="CuadroTexto 9"/>
          <p:cNvSpPr txBox="1"/>
          <p:nvPr/>
        </p:nvSpPr>
        <p:spPr>
          <a:xfrm>
            <a:off x="5510266" y="1598219"/>
            <a:ext cx="1001258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1500" b="1" dirty="0">
                <a:latin typeface="Cambria Math"/>
                <a:cs typeface="Cambria Math"/>
              </a:rPr>
              <a:t>1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6585879" y="2216469"/>
            <a:ext cx="518436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6600" b="1" dirty="0" smtClean="0">
                <a:latin typeface="Cambria Math"/>
                <a:cs typeface="Cambria Math"/>
              </a:rPr>
              <a:t>Introduction</a:t>
            </a:r>
            <a:endParaRPr lang="en-GB" sz="6600" b="1" dirty="0">
              <a:latin typeface="Cambria Math"/>
              <a:cs typeface="Cambria Math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6211144" y="216190"/>
            <a:ext cx="5559102" cy="123537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altLang="es-ES" sz="1800" b="1" dirty="0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VI International Conference on </a:t>
            </a:r>
          </a:p>
          <a:p>
            <a:pPr algn="r"/>
            <a:r>
              <a:rPr lang="en-GB" altLang="es-ES" sz="1800" b="1" dirty="0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Computational Methods in Marine Engineering</a:t>
            </a:r>
          </a:p>
          <a:p>
            <a:pPr algn="r"/>
            <a:r>
              <a:rPr lang="en-GB" altLang="es-ES" sz="2400" dirty="0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Marine 2015</a:t>
            </a:r>
          </a:p>
          <a:p>
            <a:pPr algn="r"/>
            <a:r>
              <a:rPr lang="en-GB" altLang="es-ES" sz="1800" dirty="0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15 -17 June 2015, Rome Italy</a:t>
            </a:r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E146BB4C-DA3C-48BA-A692-25EA2518EED2}" type="slidenum">
              <a:rPr lang="es-ES" sz="320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pPr/>
              <a:t>3</a:t>
            </a:fld>
            <a:endParaRPr lang="es-ES" sz="320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1088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lipse 8"/>
          <p:cNvSpPr/>
          <p:nvPr/>
        </p:nvSpPr>
        <p:spPr>
          <a:xfrm>
            <a:off x="109535" y="6208237"/>
            <a:ext cx="540000" cy="540000"/>
          </a:xfrm>
          <a:prstGeom prst="ellipse">
            <a:avLst/>
          </a:prstGeom>
          <a:blipFill>
            <a:blip r:embed="rId3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6211144" y="216190"/>
            <a:ext cx="5559102" cy="123537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altLang="es-ES" sz="1800" b="1" dirty="0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VI International Conference on </a:t>
            </a:r>
          </a:p>
          <a:p>
            <a:pPr algn="r"/>
            <a:r>
              <a:rPr lang="en-GB" altLang="es-ES" sz="1800" b="1" dirty="0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Computational Methods in Marine Engineering</a:t>
            </a:r>
          </a:p>
          <a:p>
            <a:pPr algn="r"/>
            <a:r>
              <a:rPr lang="en-GB" altLang="es-ES" sz="2400" dirty="0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Marine 2015</a:t>
            </a:r>
          </a:p>
          <a:p>
            <a:pPr algn="r"/>
            <a:r>
              <a:rPr lang="en-GB" altLang="es-ES" sz="1800" dirty="0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15 -17 June 2015, Rome Italy</a:t>
            </a:r>
          </a:p>
        </p:txBody>
      </p:sp>
      <p:pic>
        <p:nvPicPr>
          <p:cNvPr id="20" name="Imagen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1" t="17298" r="18625" b="20903"/>
          <a:stretch/>
        </p:blipFill>
        <p:spPr>
          <a:xfrm>
            <a:off x="5562983" y="4148361"/>
            <a:ext cx="1824235" cy="10803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Imagen 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25" t="10552" r="33537"/>
          <a:stretch/>
        </p:blipFill>
        <p:spPr>
          <a:xfrm>
            <a:off x="7864712" y="1674248"/>
            <a:ext cx="1067132" cy="14294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691" y="1609668"/>
            <a:ext cx="1868408" cy="12930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Imagen 2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11" t="9371" r="32448" b="12423"/>
          <a:stretch/>
        </p:blipFill>
        <p:spPr>
          <a:xfrm>
            <a:off x="7825243" y="3397125"/>
            <a:ext cx="1219483" cy="18443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Imagen 2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16" b="9635"/>
          <a:stretch/>
        </p:blipFill>
        <p:spPr>
          <a:xfrm>
            <a:off x="9078067" y="2891963"/>
            <a:ext cx="1605032" cy="1179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6" name="Más 25"/>
          <p:cNvSpPr/>
          <p:nvPr/>
        </p:nvSpPr>
        <p:spPr>
          <a:xfrm>
            <a:off x="2304194" y="4071438"/>
            <a:ext cx="468000" cy="468000"/>
          </a:xfrm>
          <a:prstGeom prst="mathPlus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27" name="Imagen 2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4501" y="4334080"/>
            <a:ext cx="1724002" cy="12914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Imagen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216" y="2687039"/>
            <a:ext cx="1797295" cy="12119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9" name="Más 28"/>
          <p:cNvSpPr/>
          <p:nvPr/>
        </p:nvSpPr>
        <p:spPr>
          <a:xfrm>
            <a:off x="2304194" y="1884740"/>
            <a:ext cx="468000" cy="468000"/>
          </a:xfrm>
          <a:prstGeom prst="mathPlus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grpSp>
        <p:nvGrpSpPr>
          <p:cNvPr id="4" name="Grupo 3"/>
          <p:cNvGrpSpPr/>
          <p:nvPr/>
        </p:nvGrpSpPr>
        <p:grpSpPr>
          <a:xfrm>
            <a:off x="443137" y="1388671"/>
            <a:ext cx="4635566" cy="410042"/>
            <a:chOff x="443137" y="1388671"/>
            <a:chExt cx="4635566" cy="410042"/>
          </a:xfrm>
        </p:grpSpPr>
        <p:sp>
          <p:nvSpPr>
            <p:cNvPr id="16" name="CuadroTexto 15"/>
            <p:cNvSpPr txBox="1"/>
            <p:nvPr/>
          </p:nvSpPr>
          <p:spPr>
            <a:xfrm>
              <a:off x="443137" y="1409026"/>
              <a:ext cx="4132157" cy="369332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28575">
              <a:solidFill>
                <a:schemeClr val="bg1"/>
              </a:solidFill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GB" dirty="0" smtClean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Development of Deep water technology</a:t>
              </a:r>
            </a:p>
          </p:txBody>
        </p:sp>
        <p:sp>
          <p:nvSpPr>
            <p:cNvPr id="30" name="Flecha abajo 29"/>
            <p:cNvSpPr/>
            <p:nvPr/>
          </p:nvSpPr>
          <p:spPr>
            <a:xfrm rot="16200000">
              <a:off x="4618056" y="1338065"/>
              <a:ext cx="410042" cy="511253"/>
            </a:xfrm>
            <a:prstGeom prst="downArrow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</p:grpSp>
      <p:sp>
        <p:nvSpPr>
          <p:cNvPr id="31" name="Más 30"/>
          <p:cNvSpPr/>
          <p:nvPr/>
        </p:nvSpPr>
        <p:spPr>
          <a:xfrm>
            <a:off x="2304194" y="2978089"/>
            <a:ext cx="468000" cy="468000"/>
          </a:xfrm>
          <a:prstGeom prst="mathPlus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grpSp>
        <p:nvGrpSpPr>
          <p:cNvPr id="32" name="Grupo 31"/>
          <p:cNvGrpSpPr/>
          <p:nvPr/>
        </p:nvGrpSpPr>
        <p:grpSpPr>
          <a:xfrm>
            <a:off x="10653414" y="1704252"/>
            <a:ext cx="993995" cy="4077337"/>
            <a:chOff x="11225655" y="1511911"/>
            <a:chExt cx="881386" cy="4828727"/>
          </a:xfrm>
          <a:solidFill>
            <a:schemeClr val="bg2"/>
          </a:solidFill>
        </p:grpSpPr>
        <p:sp>
          <p:nvSpPr>
            <p:cNvPr id="33" name="Flecha abajo 32"/>
            <p:cNvSpPr/>
            <p:nvPr/>
          </p:nvSpPr>
          <p:spPr>
            <a:xfrm>
              <a:off x="11225655" y="1511911"/>
              <a:ext cx="881386" cy="4828727"/>
            </a:xfrm>
            <a:prstGeom prst="downArrow">
              <a:avLst>
                <a:gd name="adj1" fmla="val 50000"/>
                <a:gd name="adj2" fmla="val 10920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34" name="CuadroTexto 33"/>
            <p:cNvSpPr txBox="1"/>
            <p:nvPr/>
          </p:nvSpPr>
          <p:spPr>
            <a:xfrm rot="16200000">
              <a:off x="10817685" y="2345055"/>
              <a:ext cx="1697332" cy="300199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GB" sz="1600" dirty="0" smtClean="0">
                  <a:latin typeface="Cambria Math" panose="02040503050406030204" pitchFamily="18" charset="0"/>
                  <a:ea typeface="Cambria Math" panose="02040503050406030204" pitchFamily="18" charset="0"/>
                </a:rPr>
                <a:t>Shallow water</a:t>
              </a:r>
              <a:endParaRPr lang="en-GB" sz="1600" dirty="0"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35" name="CuadroTexto 34"/>
            <p:cNvSpPr txBox="1"/>
            <p:nvPr/>
          </p:nvSpPr>
          <p:spPr>
            <a:xfrm rot="16200000">
              <a:off x="10696679" y="4692129"/>
              <a:ext cx="1939343" cy="30019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s-ES" sz="1600" dirty="0" smtClean="0">
                  <a:latin typeface="Cambria Math" panose="02040503050406030204" pitchFamily="18" charset="0"/>
                  <a:ea typeface="Cambria Math" panose="02040503050406030204" pitchFamily="18" charset="0"/>
                </a:rPr>
                <a:t>Deep </a:t>
              </a:r>
              <a:r>
                <a:rPr lang="es-ES" sz="1600" dirty="0" err="1" smtClean="0">
                  <a:latin typeface="Cambria Math" panose="02040503050406030204" pitchFamily="18" charset="0"/>
                  <a:ea typeface="Cambria Math" panose="02040503050406030204" pitchFamily="18" charset="0"/>
                </a:rPr>
                <a:t>water</a:t>
              </a:r>
              <a:endParaRPr lang="es-ES" sz="1600" dirty="0"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</p:grpSp>
      <p:grpSp>
        <p:nvGrpSpPr>
          <p:cNvPr id="36" name="Grupo 9"/>
          <p:cNvGrpSpPr/>
          <p:nvPr/>
        </p:nvGrpSpPr>
        <p:grpSpPr>
          <a:xfrm>
            <a:off x="277385" y="185035"/>
            <a:ext cx="5818615" cy="400110"/>
            <a:chOff x="277385" y="185035"/>
            <a:chExt cx="5818615" cy="400110"/>
          </a:xfrm>
        </p:grpSpPr>
        <p:cxnSp>
          <p:nvCxnSpPr>
            <p:cNvPr id="37" name="Conector recto 36"/>
            <p:cNvCxnSpPr/>
            <p:nvPr/>
          </p:nvCxnSpPr>
          <p:spPr>
            <a:xfrm flipV="1">
              <a:off x="336000" y="521732"/>
              <a:ext cx="5760000" cy="0"/>
            </a:xfrm>
            <a:prstGeom prst="line">
              <a:avLst/>
            </a:prstGeom>
            <a:ln w="28575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CuadroTexto 37"/>
            <p:cNvSpPr txBox="1"/>
            <p:nvPr/>
          </p:nvSpPr>
          <p:spPr>
            <a:xfrm>
              <a:off x="277385" y="185035"/>
              <a:ext cx="183896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2000" b="1" dirty="0" smtClean="0">
                  <a:solidFill>
                    <a:schemeClr val="bg1"/>
                  </a:solidFill>
                  <a:latin typeface="Cambria Math"/>
                  <a:cs typeface="Cambria Math"/>
                </a:rPr>
                <a:t>1. </a:t>
              </a:r>
              <a:r>
                <a:rPr lang="en-GB" sz="2000" b="1" dirty="0" smtClean="0">
                  <a:solidFill>
                    <a:schemeClr val="bg1"/>
                  </a:solidFill>
                  <a:latin typeface="Cambria Math"/>
                  <a:cs typeface="Cambria Math"/>
                </a:rPr>
                <a:t>Introduction</a:t>
              </a:r>
              <a:endParaRPr lang="en-GB" sz="2000" b="1" dirty="0">
                <a:solidFill>
                  <a:schemeClr val="bg1"/>
                </a:solidFill>
                <a:latin typeface="Cambria Math"/>
                <a:cs typeface="Cambria Math"/>
              </a:endParaRPr>
            </a:p>
          </p:txBody>
        </p:sp>
      </p:grpSp>
      <p:sp>
        <p:nvSpPr>
          <p:cNvPr id="2" name="CuadroTexto 1"/>
          <p:cNvSpPr txBox="1"/>
          <p:nvPr/>
        </p:nvSpPr>
        <p:spPr>
          <a:xfrm>
            <a:off x="277385" y="764372"/>
            <a:ext cx="6130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Main challenges of offshore industry/renewable energies are</a:t>
            </a:r>
            <a:endParaRPr lang="en-GB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9" name="Más 38"/>
          <p:cNvSpPr/>
          <p:nvPr/>
        </p:nvSpPr>
        <p:spPr>
          <a:xfrm>
            <a:off x="2304194" y="5164787"/>
            <a:ext cx="468000" cy="468000"/>
          </a:xfrm>
          <a:prstGeom prst="mathPlus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10" name="Grupo 9"/>
          <p:cNvGrpSpPr/>
          <p:nvPr/>
        </p:nvGrpSpPr>
        <p:grpSpPr>
          <a:xfrm>
            <a:off x="1459024" y="4688560"/>
            <a:ext cx="2617664" cy="410042"/>
            <a:chOff x="1459024" y="4688560"/>
            <a:chExt cx="2617664" cy="410042"/>
          </a:xfrm>
        </p:grpSpPr>
        <p:sp>
          <p:nvSpPr>
            <p:cNvPr id="18" name="CuadroTexto 17"/>
            <p:cNvSpPr txBox="1"/>
            <p:nvPr/>
          </p:nvSpPr>
          <p:spPr>
            <a:xfrm>
              <a:off x="1459024" y="4689073"/>
              <a:ext cx="2100383" cy="369332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Harsh environment</a:t>
              </a:r>
              <a:endParaRPr lang="en-GB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50" name="Flecha abajo 49"/>
            <p:cNvSpPr/>
            <p:nvPr/>
          </p:nvSpPr>
          <p:spPr>
            <a:xfrm rot="16200000">
              <a:off x="3616041" y="4637954"/>
              <a:ext cx="410042" cy="511253"/>
            </a:xfrm>
            <a:prstGeom prst="downArrow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6" name="Grupo 5"/>
          <p:cNvGrpSpPr/>
          <p:nvPr/>
        </p:nvGrpSpPr>
        <p:grpSpPr>
          <a:xfrm>
            <a:off x="812308" y="3552499"/>
            <a:ext cx="3905066" cy="412557"/>
            <a:chOff x="812308" y="3552499"/>
            <a:chExt cx="3905066" cy="412557"/>
          </a:xfrm>
        </p:grpSpPr>
        <p:sp>
          <p:nvSpPr>
            <p:cNvPr id="25" name="CuadroTexto 24"/>
            <p:cNvSpPr txBox="1"/>
            <p:nvPr/>
          </p:nvSpPr>
          <p:spPr>
            <a:xfrm>
              <a:off x="812308" y="3595724"/>
              <a:ext cx="3393814" cy="369332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28575">
              <a:solidFill>
                <a:schemeClr val="bg1"/>
              </a:solidFill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GB" dirty="0" smtClean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Offshore wind market expansion</a:t>
              </a:r>
              <a:endParaRPr lang="en-GB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51" name="Flecha abajo 50"/>
            <p:cNvSpPr/>
            <p:nvPr/>
          </p:nvSpPr>
          <p:spPr>
            <a:xfrm rot="16200000">
              <a:off x="4256727" y="3501893"/>
              <a:ext cx="410042" cy="511253"/>
            </a:xfrm>
            <a:prstGeom prst="downArrow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5" name="Grupo 4"/>
          <p:cNvGrpSpPr/>
          <p:nvPr/>
        </p:nvGrpSpPr>
        <p:grpSpPr>
          <a:xfrm>
            <a:off x="1480729" y="2482019"/>
            <a:ext cx="2580653" cy="410042"/>
            <a:chOff x="1480729" y="2482019"/>
            <a:chExt cx="2580653" cy="410042"/>
          </a:xfrm>
        </p:grpSpPr>
        <p:sp>
          <p:nvSpPr>
            <p:cNvPr id="3" name="CuadroTexto 2"/>
            <p:cNvSpPr txBox="1"/>
            <p:nvPr/>
          </p:nvSpPr>
          <p:spPr>
            <a:xfrm>
              <a:off x="1480729" y="2502375"/>
              <a:ext cx="2056973" cy="369332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28575"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latin typeface="Cambria Math" panose="02040503050406030204" pitchFamily="18" charset="0"/>
                  <a:ea typeface="Cambria Math" panose="02040503050406030204" pitchFamily="18" charset="0"/>
                </a:rPr>
                <a:t>Mooring and risers</a:t>
              </a:r>
              <a:endParaRPr lang="en-GB" dirty="0"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52" name="Flecha abajo 51"/>
            <p:cNvSpPr/>
            <p:nvPr/>
          </p:nvSpPr>
          <p:spPr>
            <a:xfrm rot="16200000">
              <a:off x="3600735" y="2431413"/>
              <a:ext cx="410042" cy="511253"/>
            </a:xfrm>
            <a:prstGeom prst="downArrow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11" name="Grupo 10"/>
          <p:cNvGrpSpPr/>
          <p:nvPr/>
        </p:nvGrpSpPr>
        <p:grpSpPr>
          <a:xfrm>
            <a:off x="1264486" y="5777146"/>
            <a:ext cx="3009764" cy="410042"/>
            <a:chOff x="1264486" y="5777146"/>
            <a:chExt cx="3009764" cy="410042"/>
          </a:xfrm>
        </p:grpSpPr>
        <p:sp>
          <p:nvSpPr>
            <p:cNvPr id="19" name="CuadroTexto 18"/>
            <p:cNvSpPr txBox="1"/>
            <p:nvPr/>
          </p:nvSpPr>
          <p:spPr>
            <a:xfrm>
              <a:off x="1264486" y="5782424"/>
              <a:ext cx="2489458" cy="369332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GB" dirty="0" smtClean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Variety of platforms</a:t>
              </a:r>
              <a:endParaRPr lang="en-GB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53" name="Flecha abajo 52"/>
            <p:cNvSpPr/>
            <p:nvPr/>
          </p:nvSpPr>
          <p:spPr>
            <a:xfrm rot="16200000">
              <a:off x="3813603" y="5726540"/>
              <a:ext cx="410042" cy="511253"/>
            </a:xfrm>
            <a:prstGeom prst="downArrow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17" name="Imagen 16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860589" y="4853618"/>
            <a:ext cx="1229602" cy="14946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E146BB4C-DA3C-48BA-A692-25EA2518EED2}" type="slidenum">
              <a:rPr lang="es-ES" sz="320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pPr/>
              <a:t>4</a:t>
            </a:fld>
            <a:endParaRPr lang="es-ES" sz="320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4654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lipse 8"/>
          <p:cNvSpPr/>
          <p:nvPr/>
        </p:nvSpPr>
        <p:spPr>
          <a:xfrm>
            <a:off x="109535" y="6208237"/>
            <a:ext cx="540000" cy="540000"/>
          </a:xfrm>
          <a:prstGeom prst="ellipse">
            <a:avLst/>
          </a:prstGeom>
          <a:blipFill>
            <a:blip r:embed="rId3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6211144" y="216190"/>
            <a:ext cx="5559102" cy="123537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altLang="es-ES" sz="1800" b="1" dirty="0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VI International Conference on </a:t>
            </a:r>
          </a:p>
          <a:p>
            <a:pPr algn="r"/>
            <a:r>
              <a:rPr lang="en-GB" altLang="es-ES" sz="1800" b="1" dirty="0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Computational Methods in Marine Engineering</a:t>
            </a:r>
          </a:p>
          <a:p>
            <a:pPr algn="r"/>
            <a:r>
              <a:rPr lang="en-GB" altLang="es-ES" sz="2400" dirty="0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Marine 2015</a:t>
            </a:r>
          </a:p>
          <a:p>
            <a:pPr algn="r"/>
            <a:r>
              <a:rPr lang="en-GB" altLang="es-ES" sz="1800" dirty="0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15 -17 June 2015, Rome Italy</a:t>
            </a:r>
          </a:p>
        </p:txBody>
      </p:sp>
      <p:grpSp>
        <p:nvGrpSpPr>
          <p:cNvPr id="16" name="Grupo 9"/>
          <p:cNvGrpSpPr/>
          <p:nvPr/>
        </p:nvGrpSpPr>
        <p:grpSpPr>
          <a:xfrm>
            <a:off x="277385" y="185035"/>
            <a:ext cx="5818615" cy="400110"/>
            <a:chOff x="277385" y="185035"/>
            <a:chExt cx="5818615" cy="400110"/>
          </a:xfrm>
        </p:grpSpPr>
        <p:cxnSp>
          <p:nvCxnSpPr>
            <p:cNvPr id="17" name="Conector recto 16"/>
            <p:cNvCxnSpPr/>
            <p:nvPr/>
          </p:nvCxnSpPr>
          <p:spPr>
            <a:xfrm flipV="1">
              <a:off x="336000" y="521732"/>
              <a:ext cx="5760000" cy="0"/>
            </a:xfrm>
            <a:prstGeom prst="line">
              <a:avLst/>
            </a:prstGeom>
            <a:ln w="28575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CuadroTexto 17"/>
            <p:cNvSpPr txBox="1"/>
            <p:nvPr/>
          </p:nvSpPr>
          <p:spPr>
            <a:xfrm>
              <a:off x="277385" y="185035"/>
              <a:ext cx="183896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2000" b="1" dirty="0" smtClean="0">
                  <a:solidFill>
                    <a:schemeClr val="bg1"/>
                  </a:solidFill>
                  <a:latin typeface="Cambria Math"/>
                  <a:cs typeface="Cambria Math"/>
                </a:rPr>
                <a:t>1. </a:t>
              </a:r>
              <a:r>
                <a:rPr lang="en-GB" sz="2000" b="1" dirty="0" smtClean="0">
                  <a:solidFill>
                    <a:schemeClr val="bg1"/>
                  </a:solidFill>
                  <a:latin typeface="Cambria Math"/>
                  <a:cs typeface="Cambria Math"/>
                </a:rPr>
                <a:t>Introduction</a:t>
              </a:r>
              <a:endParaRPr lang="en-GB" sz="2000" b="1" dirty="0">
                <a:solidFill>
                  <a:schemeClr val="bg1"/>
                </a:solidFill>
                <a:latin typeface="Cambria Math"/>
                <a:cs typeface="Cambria Math"/>
              </a:endParaRPr>
            </a:p>
          </p:txBody>
        </p:sp>
      </p:grpSp>
      <p:sp>
        <p:nvSpPr>
          <p:cNvPr id="2" name="CuadroTexto 1"/>
          <p:cNvSpPr txBox="1"/>
          <p:nvPr/>
        </p:nvSpPr>
        <p:spPr>
          <a:xfrm>
            <a:off x="6211144" y="1667754"/>
            <a:ext cx="5407634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Cambria Math"/>
                <a:cs typeface="Cambria Math"/>
              </a:rPr>
              <a:t>Marine cable structures has reached great interest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Cambria Math"/>
                <a:cs typeface="Cambria Math"/>
              </a:rPr>
              <a:t>Wide range of application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Cambria Math"/>
                <a:cs typeface="Cambria Math"/>
              </a:rPr>
              <a:t>Great importance in offshore production 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Cambria Math"/>
                <a:cs typeface="Cambria Math"/>
              </a:rPr>
              <a:t>Classical solutions give unrealistic solution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Cambria Math"/>
                <a:cs typeface="Cambria Math"/>
              </a:rPr>
              <a:t>Cable solutions approach has been compared: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Cambria Math"/>
                <a:cs typeface="Cambria Math"/>
              </a:rPr>
              <a:t>Linear spring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Cambria Math"/>
                <a:cs typeface="Cambria Math"/>
              </a:rPr>
              <a:t>Nonlinear spring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Cambria Math"/>
                <a:cs typeface="Cambria Math"/>
              </a:rPr>
              <a:t>Quasi-static solution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Cambria Math"/>
                <a:cs typeface="Cambria Math"/>
              </a:rPr>
              <a:t>FEM solution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Cambria Math"/>
                <a:cs typeface="Cambria Math"/>
              </a:rPr>
              <a:t>Nonlinear FEM solution</a:t>
            </a:r>
            <a:endParaRPr lang="en-GB" dirty="0">
              <a:latin typeface="Cambria Math"/>
              <a:cs typeface="Cambria Math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414330" y="1328060"/>
            <a:ext cx="35390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marL="285750" indent="-285750">
              <a:buFont typeface="Arial" panose="020B0604020202020204" pitchFamily="34" charset="0"/>
              <a:buChar char="•"/>
              <a:defRPr>
                <a:latin typeface="Cambria Math"/>
                <a:cs typeface="Cambria Math"/>
              </a:defRPr>
            </a:lvl1pPr>
            <a:lvl2pPr marL="742950" lvl="1" indent="-285750">
              <a:buFont typeface="Arial" panose="020B0604020202020204" pitchFamily="34" charset="0"/>
              <a:buChar char="•"/>
              <a:defRPr>
                <a:latin typeface="Cambria Math"/>
                <a:cs typeface="Cambria Math"/>
              </a:defRPr>
            </a:lvl2pPr>
          </a:lstStyle>
          <a:p>
            <a:pPr marL="0" indent="0" algn="just">
              <a:buNone/>
            </a:pPr>
            <a:r>
              <a:rPr lang="en-GB" dirty="0" smtClean="0"/>
              <a:t>Coupling floater dynamics with environmental loads and external loads may be considered as key in realistic simulations.</a:t>
            </a:r>
            <a:endParaRPr lang="en-GB" dirty="0"/>
          </a:p>
        </p:txBody>
      </p:sp>
      <p:sp>
        <p:nvSpPr>
          <p:cNvPr id="4" name="Flecha abajo 3"/>
          <p:cNvSpPr/>
          <p:nvPr/>
        </p:nvSpPr>
        <p:spPr>
          <a:xfrm>
            <a:off x="1493822" y="2719029"/>
            <a:ext cx="690014" cy="1457578"/>
          </a:xfrm>
          <a:prstGeom prst="downArrow">
            <a:avLst>
              <a:gd name="adj1" fmla="val 46396"/>
              <a:gd name="adj2" fmla="val 122695"/>
            </a:avLst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CuadroTexto 5"/>
          <p:cNvSpPr txBox="1"/>
          <p:nvPr/>
        </p:nvSpPr>
        <p:spPr>
          <a:xfrm>
            <a:off x="336000" y="4808013"/>
            <a:ext cx="38438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Cambria Math"/>
              </a:rPr>
              <a:t>A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Cambria Math"/>
              </a:rPr>
              <a:t>uthors presents 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Cambria Math"/>
              </a:rPr>
              <a:t>in this work an application 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Cambria Math"/>
              </a:rPr>
              <a:t>to couple 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Cambria Math"/>
              </a:rPr>
              <a:t>NFEM cable model with 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Cambria Math"/>
              </a:rPr>
              <a:t>second - order 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Cambria Math"/>
              </a:rPr>
              <a:t>wave 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Cambria Math"/>
              </a:rPr>
              <a:t>and wind 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loads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.</a:t>
            </a:r>
            <a:endParaRPr lang="es-E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9" name="Flecha abajo 18"/>
          <p:cNvSpPr/>
          <p:nvPr/>
        </p:nvSpPr>
        <p:spPr>
          <a:xfrm rot="16200000">
            <a:off x="5022204" y="4540889"/>
            <a:ext cx="690014" cy="1457578"/>
          </a:xfrm>
          <a:prstGeom prst="downArrow">
            <a:avLst>
              <a:gd name="adj1" fmla="val 46396"/>
              <a:gd name="adj2" fmla="val 12269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CuadroTexto 19"/>
          <p:cNvSpPr txBox="1"/>
          <p:nvPr/>
        </p:nvSpPr>
        <p:spPr>
          <a:xfrm>
            <a:off x="6443188" y="4808512"/>
            <a:ext cx="35390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Cambria Math"/>
              </a:rPr>
              <a:t>Nonlinear wave loads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Nonlinear mooring loads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Nonlinear wind loads</a:t>
            </a:r>
            <a:endParaRPr lang="es-E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E146BB4C-DA3C-48BA-A692-25EA2518EED2}" type="slidenum">
              <a:rPr lang="es-ES" sz="320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pPr/>
              <a:t>5</a:t>
            </a:fld>
            <a:endParaRPr lang="es-ES" sz="320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0318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lipse 8"/>
          <p:cNvSpPr/>
          <p:nvPr/>
        </p:nvSpPr>
        <p:spPr>
          <a:xfrm>
            <a:off x="109535" y="6208237"/>
            <a:ext cx="540000" cy="540000"/>
          </a:xfrm>
          <a:prstGeom prst="ellipse">
            <a:avLst/>
          </a:prstGeom>
          <a:blipFill>
            <a:blip r:embed="rId3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2" name="Grupo 1"/>
          <p:cNvGrpSpPr/>
          <p:nvPr/>
        </p:nvGrpSpPr>
        <p:grpSpPr>
          <a:xfrm>
            <a:off x="1916855" y="2105561"/>
            <a:ext cx="5977767" cy="2646878"/>
            <a:chOff x="1310273" y="2585395"/>
            <a:chExt cx="5977767" cy="2646878"/>
          </a:xfrm>
        </p:grpSpPr>
        <p:sp>
          <p:nvSpPr>
            <p:cNvPr id="10" name="CuadroTexto 9"/>
            <p:cNvSpPr txBox="1"/>
            <p:nvPr/>
          </p:nvSpPr>
          <p:spPr>
            <a:xfrm>
              <a:off x="1310273" y="2585395"/>
              <a:ext cx="1342034" cy="26468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600" b="1" dirty="0" smtClean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2</a:t>
              </a:r>
              <a:endParaRPr lang="en-GB" sz="16600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11" name="CuadroTexto 10"/>
            <p:cNvSpPr txBox="1"/>
            <p:nvPr/>
          </p:nvSpPr>
          <p:spPr>
            <a:xfrm>
              <a:off x="2714625" y="3025151"/>
              <a:ext cx="4573415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6000" dirty="0" smtClean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Problem statement</a:t>
              </a:r>
              <a:endParaRPr lang="en-GB" sz="60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</p:grpSp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6211144" y="216190"/>
            <a:ext cx="5559102" cy="123537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altLang="es-ES" sz="1800" b="1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VI International Conference on </a:t>
            </a:r>
          </a:p>
          <a:p>
            <a:pPr algn="r"/>
            <a:r>
              <a:rPr lang="en-GB" altLang="es-ES" sz="1800" b="1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Computational Methods in Marine Engineering</a:t>
            </a:r>
          </a:p>
          <a:p>
            <a:pPr algn="r"/>
            <a:r>
              <a:rPr lang="en-GB" altLang="es-ES" sz="24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Marine 2015</a:t>
            </a:r>
          </a:p>
          <a:p>
            <a:pPr algn="r"/>
            <a:r>
              <a:rPr lang="en-GB" altLang="es-ES" sz="18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15 -17 June 2015, Rome Italy</a:t>
            </a: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E146BB4C-DA3C-48BA-A692-25EA2518EED2}" type="slidenum">
              <a:rPr lang="es-ES" sz="320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pPr/>
              <a:t>6</a:t>
            </a:fld>
            <a:endParaRPr lang="es-ES" sz="320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5401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lipse 8"/>
          <p:cNvSpPr/>
          <p:nvPr/>
        </p:nvSpPr>
        <p:spPr>
          <a:xfrm>
            <a:off x="109535" y="6208237"/>
            <a:ext cx="540000" cy="540000"/>
          </a:xfrm>
          <a:prstGeom prst="ellipse">
            <a:avLst/>
          </a:prstGeom>
          <a:blipFill>
            <a:blip r:embed="rId3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6211144" y="216190"/>
            <a:ext cx="5559102" cy="123537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altLang="es-ES" sz="1800" b="1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VI International Conference on </a:t>
            </a:r>
          </a:p>
          <a:p>
            <a:pPr algn="r"/>
            <a:r>
              <a:rPr lang="en-GB" altLang="es-ES" sz="1800" b="1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Computational Methods in Marine Engineering</a:t>
            </a:r>
          </a:p>
          <a:p>
            <a:pPr algn="r"/>
            <a:r>
              <a:rPr lang="en-GB" altLang="es-ES" sz="24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Marine 2015</a:t>
            </a:r>
          </a:p>
          <a:p>
            <a:pPr algn="r"/>
            <a:r>
              <a:rPr lang="en-GB" altLang="es-ES" sz="18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15 -17 June 2015, Rome Italy</a:t>
            </a:r>
          </a:p>
        </p:txBody>
      </p:sp>
      <p:grpSp>
        <p:nvGrpSpPr>
          <p:cNvPr id="15" name="Grupo 9"/>
          <p:cNvGrpSpPr/>
          <p:nvPr/>
        </p:nvGrpSpPr>
        <p:grpSpPr>
          <a:xfrm>
            <a:off x="277385" y="185035"/>
            <a:ext cx="5818615" cy="400110"/>
            <a:chOff x="277385" y="185035"/>
            <a:chExt cx="5818615" cy="400110"/>
          </a:xfrm>
        </p:grpSpPr>
        <p:cxnSp>
          <p:nvCxnSpPr>
            <p:cNvPr id="17" name="Conector recto 16"/>
            <p:cNvCxnSpPr/>
            <p:nvPr/>
          </p:nvCxnSpPr>
          <p:spPr>
            <a:xfrm flipV="1">
              <a:off x="336000" y="521732"/>
              <a:ext cx="5760000" cy="0"/>
            </a:xfrm>
            <a:prstGeom prst="line">
              <a:avLst/>
            </a:prstGeom>
            <a:ln w="28575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CuadroTexto 17"/>
            <p:cNvSpPr txBox="1"/>
            <p:nvPr/>
          </p:nvSpPr>
          <p:spPr>
            <a:xfrm>
              <a:off x="277385" y="185035"/>
              <a:ext cx="259814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2000" b="1" dirty="0">
                  <a:solidFill>
                    <a:schemeClr val="bg1"/>
                  </a:solidFill>
                  <a:latin typeface="Cambria Math"/>
                  <a:cs typeface="Cambria Math"/>
                </a:rPr>
                <a:t>2</a:t>
              </a:r>
              <a:r>
                <a:rPr lang="es-ES" sz="2000" b="1" dirty="0" smtClean="0">
                  <a:solidFill>
                    <a:schemeClr val="bg1"/>
                  </a:solidFill>
                  <a:latin typeface="Cambria Math"/>
                  <a:cs typeface="Cambria Math"/>
                </a:rPr>
                <a:t>. </a:t>
              </a:r>
              <a:r>
                <a:rPr lang="en-GB" sz="2000" b="1" dirty="0" smtClean="0">
                  <a:solidFill>
                    <a:schemeClr val="bg1"/>
                  </a:solidFill>
                  <a:latin typeface="Cambria Math"/>
                  <a:cs typeface="Cambria Math"/>
                </a:rPr>
                <a:t>Problem statement </a:t>
              </a:r>
              <a:endParaRPr lang="en-GB" sz="2000" b="1" dirty="0">
                <a:solidFill>
                  <a:schemeClr val="bg1"/>
                </a:solidFill>
                <a:latin typeface="Cambria Math"/>
                <a:cs typeface="Cambria Math"/>
              </a:endParaRPr>
            </a:p>
          </p:txBody>
        </p:sp>
      </p:grpSp>
      <p:sp>
        <p:nvSpPr>
          <p:cNvPr id="19" name="CuadroTexto 18"/>
          <p:cNvSpPr txBox="1"/>
          <p:nvPr/>
        </p:nvSpPr>
        <p:spPr>
          <a:xfrm>
            <a:off x="335999" y="745258"/>
            <a:ext cx="1778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Cable dynamics:</a:t>
            </a:r>
            <a:endParaRPr lang="en-GB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uadroTexto 2"/>
              <p:cNvSpPr txBox="1"/>
              <p:nvPr/>
            </p:nvSpPr>
            <p:spPr>
              <a:xfrm>
                <a:off x="336000" y="1354679"/>
                <a:ext cx="5193129" cy="62799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d>
                        <m:dPr>
                          <m:ctrlPr>
                            <a:rPr lang="es-E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s-E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s-E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s-E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num>
                            <m:den>
                              <m:r>
                                <a:rPr lang="es-E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s-E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den>
                          </m:f>
                          <m:r>
                            <a:rPr lang="es-E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s-E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  <m:f>
                            <m:fPr>
                              <m:ctrlPr>
                                <a:rPr lang="es-E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s-E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𝜕𝜙</m:t>
                              </m:r>
                            </m:num>
                            <m:den>
                              <m:r>
                                <a:rPr lang="es-E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s-E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den>
                          </m:f>
                        </m:e>
                      </m:d>
                      <m:r>
                        <a:rPr lang="es-E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s-E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num>
                        <m:den>
                          <m:r>
                            <a:rPr lang="es-E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s-E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den>
                      </m:f>
                      <m:r>
                        <a:rPr lang="es-E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s-E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s-E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func>
                        <m:funcPr>
                          <m:ctrlPr>
                            <a:rPr lang="es-E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s-ES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s-E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</m:func>
                      <m:r>
                        <a:rPr lang="es-E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s-E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𝜕𝜙</m:t>
                          </m:r>
                        </m:num>
                        <m:den>
                          <m:r>
                            <a:rPr lang="es-E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s-E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den>
                      </m:f>
                      <m:d>
                        <m:dPr>
                          <m:ctrlPr>
                            <a:rPr lang="es-E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𝐸𝐼</m:t>
                          </m:r>
                          <m:f>
                            <m:fPr>
                              <m:ctrlPr>
                                <a:rPr lang="es-E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s-E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s-E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</m:e>
                                <m:sup>
                                  <m:r>
                                    <a:rPr lang="es-E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s-E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num>
                            <m:den>
                              <m:r>
                                <a:rPr lang="es-E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sSup>
                                <m:sSupPr>
                                  <m:ctrlPr>
                                    <a:rPr lang="es-E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s-E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s-E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  <m:r>
                        <a:rPr lang="es-E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s-E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s-E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es-E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" name="CuadroTexto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000" y="1354679"/>
                <a:ext cx="5193129" cy="627992"/>
              </a:xfrm>
              <a:prstGeom prst="rect">
                <a:avLst/>
              </a:prstGeom>
              <a:blipFill rotWithShape="0">
                <a:blip r:embed="rId4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uadroTexto 19"/>
              <p:cNvSpPr txBox="1"/>
              <p:nvPr/>
            </p:nvSpPr>
            <p:spPr>
              <a:xfrm>
                <a:off x="336000" y="2142784"/>
                <a:ext cx="6235716" cy="62799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d>
                        <m:dPr>
                          <m:ctrlPr>
                            <a:rPr lang="es-E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s-E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s-E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s-E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num>
                            <m:den>
                              <m:r>
                                <a:rPr lang="es-E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s-E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den>
                          </m:f>
                          <m:r>
                            <a:rPr lang="es-E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s-E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  <m:f>
                            <m:fPr>
                              <m:ctrlPr>
                                <a:rPr lang="es-E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s-E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𝜕𝜙</m:t>
                              </m:r>
                            </m:num>
                            <m:den>
                              <m:r>
                                <a:rPr lang="es-E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s-E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den>
                          </m:f>
                        </m:e>
                      </m:d>
                      <m:r>
                        <a:rPr lang="es-E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s-E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s-E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f>
                        <m:fPr>
                          <m:ctrlPr>
                            <a:rPr lang="es-E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s-E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num>
                        <m:den>
                          <m:r>
                            <a:rPr lang="es-E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s-E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s-E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s-E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s-E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den>
                      </m:f>
                      <m:d>
                        <m:dPr>
                          <m:ctrlPr>
                            <a:rPr lang="es-E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𝐸𝐼</m:t>
                          </m:r>
                          <m:f>
                            <m:fPr>
                              <m:ctrlPr>
                                <a:rPr lang="es-E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s-E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s-E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</m:e>
                                <m:sup>
                                  <m:r>
                                    <a:rPr lang="es-E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s-E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num>
                            <m:den>
                              <m:r>
                                <a:rPr lang="es-E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sSup>
                                <m:sSupPr>
                                  <m:ctrlPr>
                                    <a:rPr lang="es-E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s-E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s-E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  <m:r>
                        <a:rPr lang="es-E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s-E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f>
                        <m:fPr>
                          <m:ctrlPr>
                            <a:rPr lang="es-E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s-E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num>
                        <m:den>
                          <m:r>
                            <a:rPr lang="es-E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s-E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den>
                      </m:f>
                      <m:r>
                        <a:rPr lang="es-E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s-E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s-E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func>
                        <m:funcPr>
                          <m:ctrlPr>
                            <a:rPr lang="es-E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s-ES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s-E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</m:func>
                      <m:r>
                        <a:rPr lang="es-E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s-E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s-E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</m:oMath>
                  </m:oMathPara>
                </a14:m>
                <a:endParaRPr lang="es-E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0" name="CuadroTexto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000" y="2142784"/>
                <a:ext cx="6235716" cy="627992"/>
              </a:xfrm>
              <a:prstGeom prst="rect">
                <a:avLst/>
              </a:prstGeom>
              <a:blipFill rotWithShape="0">
                <a:blip r:embed="rId5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CuadroTexto 3"/>
              <p:cNvSpPr txBox="1"/>
              <p:nvPr/>
            </p:nvSpPr>
            <p:spPr>
              <a:xfrm>
                <a:off x="336000" y="2930889"/>
                <a:ext cx="2224455" cy="62235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s-E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s-E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num>
                        <m:den>
                          <m:r>
                            <a:rPr lang="es-E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s-E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s-E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E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𝐸𝐴</m:t>
                      </m:r>
                      <m:d>
                        <m:dPr>
                          <m:ctrlPr>
                            <a:rPr lang="es-E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s-E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s-E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s-E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num>
                            <m:den>
                              <m:r>
                                <a:rPr lang="es-E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s-E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den>
                          </m:f>
                          <m:r>
                            <a:rPr lang="es-E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s-E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  <m:f>
                            <m:fPr>
                              <m:ctrlPr>
                                <a:rPr lang="es-E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s-E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𝜕𝜙</m:t>
                              </m:r>
                            </m:num>
                            <m:den>
                              <m:r>
                                <a:rPr lang="es-E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s-E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s-E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" name="CuadroTexto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000" y="2930889"/>
                <a:ext cx="2224455" cy="622350"/>
              </a:xfrm>
              <a:prstGeom prst="rect">
                <a:avLst/>
              </a:prstGeom>
              <a:blipFill rotWithShape="0">
                <a:blip r:embed="rId6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CuadroTexto 4"/>
              <p:cNvSpPr txBox="1"/>
              <p:nvPr/>
            </p:nvSpPr>
            <p:spPr>
              <a:xfrm>
                <a:off x="336000" y="3713352"/>
                <a:ext cx="1647887" cy="52674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s-E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𝜕𝜙</m:t>
                          </m:r>
                        </m:num>
                        <m:den>
                          <m:r>
                            <a:rPr lang="es-E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s-E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s-E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s-E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num>
                        <m:den>
                          <m:r>
                            <a:rPr lang="es-E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s-E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den>
                      </m:f>
                      <m:r>
                        <a:rPr lang="es-E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s-E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  <m:f>
                        <m:fPr>
                          <m:ctrlPr>
                            <a:rPr lang="es-E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𝜕𝜙</m:t>
                          </m:r>
                        </m:num>
                        <m:den>
                          <m:r>
                            <a:rPr lang="es-E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s-E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den>
                      </m:f>
                    </m:oMath>
                  </m:oMathPara>
                </a14:m>
                <a:endParaRPr lang="es-E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" name="CuadroTexto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000" y="3713352"/>
                <a:ext cx="1647887" cy="526747"/>
              </a:xfrm>
              <a:prstGeom prst="rect">
                <a:avLst/>
              </a:prstGeom>
              <a:blipFill rotWithShape="0">
                <a:blip r:embed="rId7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CuadroTexto 5"/>
          <p:cNvSpPr txBox="1"/>
          <p:nvPr/>
        </p:nvSpPr>
        <p:spPr>
          <a:xfrm>
            <a:off x="2875532" y="3380173"/>
            <a:ext cx="41832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Most cases, the bending and the torsion effects are negligible. The set of last equations can be formulated as</a:t>
            </a:r>
            <a:endParaRPr lang="en-GB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uadroTexto 20"/>
              <p:cNvSpPr txBox="1"/>
              <p:nvPr/>
            </p:nvSpPr>
            <p:spPr>
              <a:xfrm>
                <a:off x="2114243" y="4815540"/>
                <a:ext cx="5158207" cy="62799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s-E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s-E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s-E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sub>
                          </m:sSub>
                          <m:sSub>
                            <m:sSubPr>
                              <m:ctrlPr>
                                <a:rPr lang="es-E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s-E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  <m:r>
                            <a:rPr lang="es-E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s-E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s-E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</m:d>
                      <m:f>
                        <m:fPr>
                          <m:ctrlPr>
                            <a:rPr lang="es-E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s-E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E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s-E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s-E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num>
                        <m:den>
                          <m:r>
                            <a:rPr lang="es-E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s-E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E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s-E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s-E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s-E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s-E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den>
                      </m:f>
                      <m:d>
                        <m:dPr>
                          <m:ctrlPr>
                            <a:rPr lang="es-E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𝐸𝐴</m:t>
                          </m:r>
                          <m:f>
                            <m:fPr>
                              <m:ctrlPr>
                                <a:rPr lang="es-E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s-E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num>
                            <m:den>
                              <m:r>
                                <a:rPr lang="es-E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  <m:r>
                                <a:rPr lang="es-E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den>
                          </m:f>
                          <m:f>
                            <m:fPr>
                              <m:ctrlPr>
                                <a:rPr lang="es-E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s-E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s-E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num>
                            <m:den>
                              <m:r>
                                <a:rPr lang="es-E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s-E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den>
                          </m:f>
                        </m:e>
                      </m:d>
                      <m:r>
                        <a:rPr lang="es-E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s-E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s-E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d>
                        <m:dPr>
                          <m:ctrlPr>
                            <a:rPr lang="es-E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1+</m:t>
                          </m:r>
                          <m:r>
                            <a:rPr lang="es-E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</m:d>
                    </m:oMath>
                  </m:oMathPara>
                </a14:m>
                <a:endParaRPr lang="es-E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1" name="CuadroTexto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4243" y="4815540"/>
                <a:ext cx="5158207" cy="627992"/>
              </a:xfrm>
              <a:prstGeom prst="rect">
                <a:avLst/>
              </a:prstGeom>
              <a:blipFill rotWithShape="0">
                <a:blip r:embed="rId8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CuadroTexto 21"/>
          <p:cNvSpPr txBox="1"/>
          <p:nvPr/>
        </p:nvSpPr>
        <p:spPr>
          <a:xfrm>
            <a:off x="8378353" y="2898644"/>
            <a:ext cx="3687228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ES"/>
            </a:defPPr>
            <a:lvl1pPr>
              <a:defRPr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defRPr>
            </a:lvl1pPr>
          </a:lstStyle>
          <a:p>
            <a:r>
              <a:rPr lang="en-GB" dirty="0" smtClean="0"/>
              <a:t>The mathematical model considers: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Self weight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Hydrostatics loads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Drag loads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Viscous loads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Seabed interaction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Geometric nonlinearities</a:t>
            </a:r>
            <a:endParaRPr lang="en-GB" dirty="0"/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E146BB4C-DA3C-48BA-A692-25EA2518EED2}" type="slidenum">
              <a:rPr lang="es-ES" sz="320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pPr/>
              <a:t>7</a:t>
            </a:fld>
            <a:endParaRPr lang="es-ES" sz="320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2464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lipse 8"/>
          <p:cNvSpPr/>
          <p:nvPr/>
        </p:nvSpPr>
        <p:spPr>
          <a:xfrm>
            <a:off x="109535" y="6208237"/>
            <a:ext cx="540000" cy="540000"/>
          </a:xfrm>
          <a:prstGeom prst="ellipse">
            <a:avLst/>
          </a:prstGeom>
          <a:blipFill>
            <a:blip r:embed="rId4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6211144" y="216190"/>
            <a:ext cx="5559102" cy="123537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altLang="es-ES" sz="1800" b="1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VI International Conference on </a:t>
            </a:r>
          </a:p>
          <a:p>
            <a:pPr algn="r"/>
            <a:r>
              <a:rPr lang="en-GB" altLang="es-ES" sz="1800" b="1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Computational Methods in Marine Engineering</a:t>
            </a:r>
          </a:p>
          <a:p>
            <a:pPr algn="r"/>
            <a:r>
              <a:rPr lang="en-GB" altLang="es-ES" sz="24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Marine 2015</a:t>
            </a:r>
          </a:p>
          <a:p>
            <a:pPr algn="r"/>
            <a:r>
              <a:rPr lang="en-GB" altLang="es-ES" sz="18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15 -17 June 2015, Rome Italy</a:t>
            </a:r>
          </a:p>
        </p:txBody>
      </p:sp>
      <p:grpSp>
        <p:nvGrpSpPr>
          <p:cNvPr id="15" name="Grupo 9"/>
          <p:cNvGrpSpPr/>
          <p:nvPr/>
        </p:nvGrpSpPr>
        <p:grpSpPr>
          <a:xfrm>
            <a:off x="277385" y="185035"/>
            <a:ext cx="5818615" cy="400110"/>
            <a:chOff x="277385" y="185035"/>
            <a:chExt cx="5818615" cy="400110"/>
          </a:xfrm>
        </p:grpSpPr>
        <p:cxnSp>
          <p:nvCxnSpPr>
            <p:cNvPr id="17" name="Conector recto 16"/>
            <p:cNvCxnSpPr/>
            <p:nvPr/>
          </p:nvCxnSpPr>
          <p:spPr>
            <a:xfrm flipV="1">
              <a:off x="336000" y="521732"/>
              <a:ext cx="5760000" cy="0"/>
            </a:xfrm>
            <a:prstGeom prst="line">
              <a:avLst/>
            </a:prstGeom>
            <a:ln w="28575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CuadroTexto 17"/>
            <p:cNvSpPr txBox="1"/>
            <p:nvPr/>
          </p:nvSpPr>
          <p:spPr>
            <a:xfrm>
              <a:off x="277385" y="185035"/>
              <a:ext cx="248696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2000" b="1" dirty="0">
                  <a:solidFill>
                    <a:schemeClr val="bg1"/>
                  </a:solidFill>
                  <a:latin typeface="Cambria Math"/>
                  <a:cs typeface="Cambria Math"/>
                </a:rPr>
                <a:t>2</a:t>
              </a:r>
              <a:r>
                <a:rPr lang="es-ES" sz="2000" b="1" dirty="0" smtClean="0">
                  <a:solidFill>
                    <a:schemeClr val="bg1"/>
                  </a:solidFill>
                  <a:latin typeface="Cambria Math"/>
                  <a:cs typeface="Cambria Math"/>
                </a:rPr>
                <a:t>. </a:t>
              </a:r>
              <a:r>
                <a:rPr lang="en-GB" sz="2000" b="1" dirty="0" smtClean="0">
                  <a:solidFill>
                    <a:schemeClr val="bg1"/>
                  </a:solidFill>
                  <a:latin typeface="Cambria Math"/>
                  <a:cs typeface="Cambria Math"/>
                </a:rPr>
                <a:t>Problem statement</a:t>
              </a:r>
              <a:endParaRPr lang="en-GB" sz="2000" b="1" dirty="0">
                <a:solidFill>
                  <a:schemeClr val="bg1"/>
                </a:solidFill>
                <a:latin typeface="Cambria Math"/>
                <a:cs typeface="Cambria Math"/>
              </a:endParaRPr>
            </a:p>
          </p:txBody>
        </p:sp>
      </p:grpSp>
      <p:sp>
        <p:nvSpPr>
          <p:cNvPr id="3" name="CuadroTexto 2"/>
          <p:cNvSpPr txBox="1"/>
          <p:nvPr/>
        </p:nvSpPr>
        <p:spPr>
          <a:xfrm>
            <a:off x="277385" y="768239"/>
            <a:ext cx="56160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Spatial discretization of cable element. Time integration</a:t>
            </a:r>
            <a:endParaRPr lang="en-GB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93" name="CuadroTexto 92"/>
          <p:cNvSpPr txBox="1"/>
          <p:nvPr/>
        </p:nvSpPr>
        <p:spPr>
          <a:xfrm>
            <a:off x="277385" y="1179730"/>
            <a:ext cx="80014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Applying FEM on current configuration of cable element the balance of momentum can be formulated as</a:t>
            </a:r>
            <a:endParaRPr lang="en-GB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6" name="Rectángulo 95"/>
              <p:cNvSpPr/>
              <p:nvPr/>
            </p:nvSpPr>
            <p:spPr>
              <a:xfrm>
                <a:off x="277385" y="2109561"/>
                <a:ext cx="6764350" cy="6805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lang="es-E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s-E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es-E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s-E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bSup>
                            <m:sSubSupPr>
                              <m:ctrlPr>
                                <a:rPr lang="es-ES" sz="1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s-ES" sz="1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s-ES" sz="1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  <m:sup>
                              <m:r>
                                <a:rPr lang="es-ES" sz="1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bSup>
                          <m:nary>
                            <m:naryPr>
                              <m:supHide m:val="on"/>
                              <m:ctrlPr>
                                <a:rPr lang="es-ES" sz="14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s-ES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sub>
                            <m:sup/>
                            <m:e>
                              <m:r>
                                <a:rPr lang="es-ES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  <m:sSup>
                                <m:sSupPr>
                                  <m:ctrlPr>
                                    <a:rPr lang="es-ES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s-ES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p>
                                  <m:r>
                                    <a:rPr lang="es-ES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  <m:r>
                                <a:rPr lang="es-ES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  <m:r>
                                <a:rPr lang="es-ES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s-ES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S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𝑍</m:t>
                                  </m:r>
                                </m:e>
                                <m:sub>
                                  <m:r>
                                    <a:rPr lang="es-ES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  <m:r>
                                <a:rPr lang="es-ES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𝑑𝑉</m:t>
                              </m:r>
                              <m:r>
                                <a:rPr lang="es-ES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·</m:t>
                              </m:r>
                              <m:acc>
                                <m:accPr>
                                  <m:chr m:val="̈"/>
                                  <m:ctrlPr>
                                    <a:rPr lang="es-ES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s-ES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</m:nary>
                        </m:e>
                      </m:nary>
                      <m:r>
                        <a:rPr lang="es-ES" sz="1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s-ES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s-ES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es-ES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s-ES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bSup>
                            <m:sSubSupPr>
                              <m:ctrlPr>
                                <a:rPr lang="es-ES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s-ES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s-ES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  <m:sup>
                              <m:r>
                                <a:rPr lang="es-ES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bSup>
                          <m:nary>
                            <m:naryPr>
                              <m:supHide m:val="on"/>
                              <m:ctrlPr>
                                <a:rPr lang="es-ES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sSub>
                                <m:sSubPr>
                                  <m:ctrlPr>
                                    <a:rPr lang="es-ES" sz="1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S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s-ES" sz="1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</m:sub>
                            <m:sup/>
                            <m:e>
                              <m:r>
                                <a:rPr lang="es-ES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  <m:sSup>
                                <m:sSupPr>
                                  <m:ctrlPr>
                                    <a:rPr lang="es-ES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s-ES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p>
                                  <m:r>
                                    <a:rPr lang="es-ES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  <m:r>
                                <a:rPr lang="es-ES" sz="1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  <m:r>
                                <a:rPr lang="es-ES" sz="1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s-ES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𝑑𝑉</m:t>
                              </m:r>
                            </m:e>
                          </m:nary>
                        </m:e>
                      </m:nary>
                      <m:r>
                        <a:rPr lang="es-ES" sz="1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ctrlPr>
                            <a:rPr lang="es-ES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s-ES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es-ES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s-ES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bSup>
                            <m:sSubSupPr>
                              <m:ctrlPr>
                                <a:rPr lang="es-ES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s-ES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s-ES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  <m:sup>
                              <m:r>
                                <a:rPr lang="es-ES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bSup>
                          <m:nary>
                            <m:naryPr>
                              <m:supHide m:val="on"/>
                              <m:ctrlPr>
                                <a:rPr lang="es-ES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sSub>
                                <m:sSubPr>
                                  <m:ctrlPr>
                                    <a:rPr lang="es-ES" sz="1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S" sz="1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es-ES" sz="1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</m:sub>
                            <m:sup/>
                            <m:e>
                              <m:r>
                                <a:rPr lang="es-ES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  <m:sSup>
                                <m:sSupPr>
                                  <m:ctrlPr>
                                    <a:rPr lang="es-ES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s-ES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p>
                                  <m:r>
                                    <a:rPr lang="es-ES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  <m:r>
                                <a:rPr lang="es-ES" sz="1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s-ES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s-ES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𝑑𝑆</m:t>
                              </m:r>
                            </m:e>
                          </m:nary>
                        </m:e>
                      </m:nary>
                      <m:r>
                        <a:rPr lang="es-ES" sz="1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nary>
                        <m:naryPr>
                          <m:chr m:val="∑"/>
                          <m:ctrlPr>
                            <a:rPr lang="es-ES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s-ES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es-ES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s-ES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bSup>
                            <m:sSubSupPr>
                              <m:ctrlPr>
                                <a:rPr lang="es-ES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s-ES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s-ES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  <m:sup>
                              <m:r>
                                <a:rPr lang="es-ES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bSup>
                          <m:nary>
                            <m:naryPr>
                              <m:supHide m:val="on"/>
                              <m:ctrlPr>
                                <a:rPr lang="es-ES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sSub>
                                <m:sSubPr>
                                  <m:ctrlPr>
                                    <a:rPr lang="es-ES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S" sz="1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s-ES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</m:sub>
                            <m:sup/>
                            <m:e>
                              <m:sSup>
                                <m:sSupPr>
                                  <m:ctrlPr>
                                    <a:rPr lang="es-ES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s-ES" sz="1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  <m:sup>
                                  <m:r>
                                    <a:rPr lang="es-ES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  <m:r>
                                <a:rPr lang="es-ES" sz="1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  <m:r>
                                <a:rPr lang="es-ES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s-ES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𝑑𝑆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lang="es-ES" sz="1400" dirty="0"/>
              </a:p>
            </p:txBody>
          </p:sp>
        </mc:Choice>
        <mc:Fallback xmlns="">
          <p:sp>
            <p:nvSpPr>
              <p:cNvPr id="96" name="Rectángulo 9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385" y="2109561"/>
                <a:ext cx="6764350" cy="680507"/>
              </a:xfrm>
              <a:prstGeom prst="rect">
                <a:avLst/>
              </a:prstGeom>
              <a:blipFill rotWithShape="0">
                <a:blip r:embed="rId5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CuadroTexto 1"/>
          <p:cNvSpPr txBox="1"/>
          <p:nvPr/>
        </p:nvSpPr>
        <p:spPr>
          <a:xfrm>
            <a:off x="309920" y="3664760"/>
            <a:ext cx="81231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>
              <a:defRPr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defRPr>
            </a:lvl1pPr>
          </a:lstStyle>
          <a:p>
            <a:r>
              <a:rPr lang="en-GB" sz="1600" dirty="0" smtClean="0"/>
              <a:t>The dynamic equilibrium in current configuration of an element can be written: </a:t>
            </a:r>
            <a:endParaRPr lang="en-GB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uadroTexto 3"/>
              <p:cNvSpPr txBox="1"/>
              <p:nvPr/>
            </p:nvSpPr>
            <p:spPr>
              <a:xfrm>
                <a:off x="2883770" y="3357019"/>
                <a:ext cx="155157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s-ES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M</m:t>
                      </m:r>
                      <m:acc>
                        <m:accPr>
                          <m:chr m:val="̈"/>
                          <m:ctrlPr>
                            <a:rPr lang="es-E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s-ES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r</m:t>
                          </m:r>
                        </m:e>
                      </m:acc>
                      <m:r>
                        <a:rPr lang="es-ES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s-E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s-ES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f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s-ES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ext</m:t>
                          </m:r>
                        </m:sub>
                      </m:sSub>
                      <m:r>
                        <a:rPr lang="es-ES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s-E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s-ES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f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s-ES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int</m:t>
                          </m:r>
                        </m:sub>
                      </m:sSub>
                    </m:oMath>
                  </m:oMathPara>
                </a14:m>
                <a:endParaRPr lang="es-E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" name="CuadroTexto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3770" y="3357019"/>
                <a:ext cx="1551579" cy="276999"/>
              </a:xfrm>
              <a:prstGeom prst="rect">
                <a:avLst/>
              </a:prstGeom>
              <a:blipFill rotWithShape="0">
                <a:blip r:embed="rId6" cstate="print"/>
                <a:stretch>
                  <a:fillRect l="-3137" t="-4444" r="-1569" b="-17778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CuadroTexto 4"/>
              <p:cNvSpPr txBox="1"/>
              <p:nvPr/>
            </p:nvSpPr>
            <p:spPr>
              <a:xfrm>
                <a:off x="957811" y="4213886"/>
                <a:ext cx="5626092" cy="29482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s-E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s-ES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f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s-ES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ext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s-ES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t</m:t>
                          </m:r>
                          <m:r>
                            <a:rPr lang="es-ES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es-ES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Δt</m:t>
                          </m:r>
                        </m:sup>
                      </m:sSubSup>
                      <m:r>
                        <a:rPr lang="es-ES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s-E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s-ES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M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s-ES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t</m:t>
                          </m:r>
                          <m:r>
                            <a:rPr lang="es-ES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es-ES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Δt</m:t>
                          </m:r>
                        </m:sup>
                      </m:sSup>
                      <m:r>
                        <a:rPr lang="es-ES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acc>
                        <m:accPr>
                          <m:chr m:val="̈"/>
                          <m:ctrlPr>
                            <a:rPr lang="es-E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s-ES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r</m:t>
                          </m:r>
                        </m:e>
                      </m:acc>
                      <m:r>
                        <a:rPr lang="es-ES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s-E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s-ES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C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s-ES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t</m:t>
                          </m:r>
                          <m:r>
                            <a:rPr lang="es-ES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es-ES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Δt</m:t>
                          </m:r>
                        </m:sup>
                      </m:sSup>
                      <m:r>
                        <a:rPr lang="es-ES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acc>
                        <m:accPr>
                          <m:chr m:val="̇"/>
                          <m:ctrlPr>
                            <a:rPr lang="es-E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s-ES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r</m:t>
                          </m:r>
                        </m:e>
                      </m:acc>
                      <m:r>
                        <a:rPr lang="es-ES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s-E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s-E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s-E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s-ES" b="0" i="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K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s-ES" b="0" i="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L</m:t>
                                  </m:r>
                                </m:sub>
                              </m:sSub>
                              <m:r>
                                <a:rPr lang="es-ES" b="0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s-E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s-ES" b="0" i="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K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s-ES" b="0" i="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NL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m:rPr>
                              <m:sty m:val="p"/>
                            </m:rPr>
                            <a:rPr lang="es-ES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t</m:t>
                          </m:r>
                          <m:r>
                            <a:rPr lang="es-ES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es-ES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Δt</m:t>
                          </m:r>
                        </m:sup>
                      </m:sSup>
                      <m:r>
                        <a:rPr lang="es-ES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s-ES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δr</m:t>
                      </m:r>
                      <m:r>
                        <a:rPr lang="es-ES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s-E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s-ES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  <m:sup>
                          <m:r>
                            <a:rPr lang="es-ES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es-ES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s-E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s-ES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f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s-ES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int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s-ES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t</m:t>
                          </m:r>
                        </m:sup>
                      </m:sSubSup>
                    </m:oMath>
                  </m:oMathPara>
                </a14:m>
                <a:endParaRPr lang="es-ES" sz="1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" name="CuadroTexto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7811" y="4213886"/>
                <a:ext cx="5626092" cy="294824"/>
              </a:xfrm>
              <a:prstGeom prst="rect">
                <a:avLst/>
              </a:prstGeom>
              <a:blipFill rotWithShape="0">
                <a:blip r:embed="rId7" cstate="print"/>
                <a:stretch>
                  <a:fillRect l="-542" r="-108" b="-20408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lecha abajo 5"/>
          <p:cNvSpPr/>
          <p:nvPr/>
        </p:nvSpPr>
        <p:spPr>
          <a:xfrm>
            <a:off x="3085397" y="2778284"/>
            <a:ext cx="1042587" cy="5000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CuadroTexto 9"/>
          <p:cNvSpPr txBox="1"/>
          <p:nvPr/>
        </p:nvSpPr>
        <p:spPr>
          <a:xfrm>
            <a:off x="8568678" y="3079984"/>
            <a:ext cx="33533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>
              <a:defRPr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Time integration using </a:t>
            </a:r>
            <a:r>
              <a:rPr lang="en-GB" dirty="0" err="1" smtClean="0"/>
              <a:t>Bossak-Newmark</a:t>
            </a:r>
            <a:r>
              <a:rPr lang="en-GB" dirty="0" smtClean="0"/>
              <a:t> scheme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Aitken acceleration method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uadroTexto 10"/>
              <p:cNvSpPr txBox="1"/>
              <p:nvPr/>
            </p:nvSpPr>
            <p:spPr>
              <a:xfrm>
                <a:off x="320001" y="4719282"/>
                <a:ext cx="6891054" cy="4145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s-E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s-E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s-E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sSub>
                                <m:sSubPr>
                                  <m:ctrlPr>
                                    <a:rPr lang="es-E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es-E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</m:sSub>
                            </m:e>
                          </m:d>
                          <m:sSup>
                            <m:sSupPr>
                              <m:ctrlPr>
                                <a:rPr lang="es-E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E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p>
                              <m:r>
                                <a:rPr lang="es-E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s-E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m:rPr>
                                  <m:sty m:val="p"/>
                                </m:rPr>
                                <a:rPr lang="es-ES" b="0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es-E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s-E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s-E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p>
                          </m:sSup>
                          <m:r>
                            <a:rPr lang="es-E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es-ES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s-E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s-E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E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𝛾</m:t>
                          </m:r>
                          <m:sSup>
                            <m:sSupPr>
                              <m:ctrlPr>
                                <a:rPr lang="es-E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E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p>
                              <m:r>
                                <a:rPr lang="es-E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s-E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m:rPr>
                                  <m:sty m:val="p"/>
                                </m:rPr>
                                <a:rPr lang="es-ES" b="0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es-E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s-E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s-E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p>
                          </m:sSup>
                          <m:r>
                            <a:rPr lang="es-E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es-ES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sSup>
                            <m:sSupPr>
                              <m:ctrlPr>
                                <a:rPr lang="es-E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E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s-E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s-E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𝛽</m:t>
                          </m:r>
                          <m:d>
                            <m:dPr>
                              <m:ctrlPr>
                                <a:rPr lang="es-E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s-E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s-E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s-ES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𝐾</m:t>
                                          </m:r>
                                        </m:e>
                                        <m:sub>
                                          <m:r>
                                            <a:rPr lang="es-ES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𝐿</m:t>
                                          </m:r>
                                        </m:sub>
                                      </m:sSub>
                                      <m:r>
                                        <a:rPr lang="es-E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sSub>
                                        <m:sSubPr>
                                          <m:ctrlPr>
                                            <a:rPr lang="es-ES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𝐾</m:t>
                                          </m:r>
                                        </m:e>
                                        <m:sub>
                                          <m:r>
                                            <a:rPr lang="es-ES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𝑁𝐿</m:t>
                                          </m:r>
                                        </m:sub>
                                      </m:sSub>
                                      <m:r>
                                        <a:rPr lang="es-E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s-E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es-E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l-GR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𝛥</m:t>
                                  </m:r>
                                  <m:r>
                                    <a:rPr lang="es-E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es-E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s-E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p>
                              </m:sSup>
                            </m:e>
                          </m:d>
                        </m:e>
                      </m:d>
                      <m:sSup>
                        <m:sSupPr>
                          <m:ctrlPr>
                            <a:rPr lang="es-E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̈"/>
                              <m:ctrlPr>
                                <a:rPr lang="es-E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s-E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</m:e>
                        <m:sup>
                          <m:r>
                            <a:rPr lang="es-E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s-E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es-ES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s-E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s-E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s-E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s-E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sup>
                      </m:sSup>
                      <m:r>
                        <a:rPr lang="es-E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s-E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1" name="CuadroTexto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001" y="4719282"/>
                <a:ext cx="6891054" cy="414537"/>
              </a:xfrm>
              <a:prstGeom prst="rect">
                <a:avLst/>
              </a:prstGeom>
              <a:blipFill rotWithShape="0">
                <a:blip r:embed="rId8" cstate="print"/>
                <a:stretch>
                  <a:fillRect b="-7353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uadroTexto 18"/>
              <p:cNvSpPr txBox="1"/>
              <p:nvPr/>
            </p:nvSpPr>
            <p:spPr>
              <a:xfrm>
                <a:off x="1741289" y="5187260"/>
                <a:ext cx="5469766" cy="4145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s-ES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sSup>
                        <m:sSupPr>
                          <m:ctrlPr>
                            <a:rPr lang="es-E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E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p>
                          <m:r>
                            <a:rPr lang="es-E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s-E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𝛽</m:t>
                      </m:r>
                      <m:d>
                        <m:dPr>
                          <m:ctrlPr>
                            <a:rPr lang="es-E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s-E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s-E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s-E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s-E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𝐾</m:t>
                                      </m:r>
                                    </m:e>
                                    <m:sub>
                                      <m:r>
                                        <a:rPr lang="es-E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𝐿</m:t>
                                      </m:r>
                                    </m:sub>
                                  </m:sSub>
                                  <m:r>
                                    <a:rPr lang="es-E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s-E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s-E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𝐾</m:t>
                                      </m:r>
                                    </m:e>
                                    <m:sub>
                                      <m:r>
                                        <a:rPr lang="es-E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𝑁𝐿</m:t>
                                      </m:r>
                                    </m:sub>
                                  </m:sSub>
                                  <m:r>
                                    <a:rPr lang="es-E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e>
                              </m:d>
                            </m:e>
                            <m:sup>
                              <m:r>
                                <a:rPr lang="es-E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s-E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l-GR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𝛥</m:t>
                              </m:r>
                              <m:r>
                                <a:rPr lang="es-E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s-E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s-E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p>
                          </m:sSup>
                        </m:e>
                      </m:d>
                      <m:sSup>
                        <m:sSupPr>
                          <m:ctrlPr>
                            <a:rPr lang="es-E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̈"/>
                              <m:ctrlPr>
                                <a:rPr lang="es-E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s-E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</m:e>
                        <m:sup>
                          <m:r>
                            <a:rPr lang="es-E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s-E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es-ES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s-E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s-E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s-E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p>
                      <m:r>
                        <a:rPr lang="es-E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s-E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s-ES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f</m:t>
                          </m:r>
                        </m:e>
                        <m:sub>
                          <m:r>
                            <a:rPr lang="es-E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𝑒𝑥𝑡</m:t>
                          </m:r>
                        </m:sub>
                        <m:sup>
                          <m:r>
                            <a:rPr lang="es-E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s-E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es-ES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s-E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s-E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s-E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bSup>
                      <m:r>
                        <a:rPr lang="es-E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s-E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E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p>
                          <m:r>
                            <a:rPr lang="es-E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es-E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Sup>
                        <m:sSubSupPr>
                          <m:ctrlPr>
                            <a:rPr lang="es-E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s-ES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f</m:t>
                          </m:r>
                        </m:e>
                        <m:sub>
                          <m:r>
                            <a:rPr lang="es-E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𝑖𝑛𝑡</m:t>
                          </m:r>
                        </m:sub>
                        <m:sup>
                          <m:r>
                            <a:rPr lang="es-E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s-E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es-ES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s-E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s-E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s-E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bSup>
                    </m:oMath>
                  </m:oMathPara>
                </a14:m>
                <a:endParaRPr lang="es-E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9" name="CuadroTexto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1289" y="5187260"/>
                <a:ext cx="5469766" cy="414537"/>
              </a:xfrm>
              <a:prstGeom prst="rect">
                <a:avLst/>
              </a:prstGeom>
              <a:blipFill rotWithShape="0">
                <a:blip r:embed="rId9" cstate="print"/>
                <a:stretch>
                  <a:fillRect b="-7353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ángulo 19"/>
              <p:cNvSpPr/>
              <p:nvPr/>
            </p:nvSpPr>
            <p:spPr>
              <a:xfrm>
                <a:off x="2869167" y="5652890"/>
                <a:ext cx="4341888" cy="3782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s-ES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s-E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E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p>
                        <m:r>
                          <a:rPr lang="es-E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s-E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s-ES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s-E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s-E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s-E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p>
                    <m:d>
                      <m:dPr>
                        <m:begChr m:val="["/>
                        <m:endChr m:val="]"/>
                        <m:ctrlPr>
                          <a:rPr lang="es-E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s-E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̇"/>
                                <m:ctrlPr>
                                  <a:rPr lang="es-ES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s-ES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</m:acc>
                          </m:e>
                          <m:sup>
                            <m:r>
                              <a:rPr lang="es-E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p>
                        </m:sSup>
                        <m:r>
                          <a:rPr lang="es-E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s-ES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s-E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d>
                          <m:dPr>
                            <m:ctrlPr>
                              <a:rPr lang="es-E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s-E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𝛾</m:t>
                            </m:r>
                            <m:r>
                              <a:rPr lang="es-E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+1</m:t>
                            </m:r>
                          </m:e>
                        </m:d>
                        <m:sSup>
                          <m:sSupPr>
                            <m:ctrlPr>
                              <a:rPr lang="es-E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s-E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acc>
                              <m:accPr>
                                <m:chr m:val="̇"/>
                                <m:ctrlPr>
                                  <a:rPr lang="es-ES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s-ES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</m:acc>
                          </m:e>
                          <m:sup>
                            <m:r>
                              <a:rPr lang="es-E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p>
                        </m:sSup>
                      </m:e>
                    </m:d>
                    <m:r>
                      <a:rPr lang="es-E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s-E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s-E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sSup>
                      <m:sSupPr>
                        <m:ctrlPr>
                          <a:rPr lang="es-E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E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p>
                        <m:r>
                          <a:rPr lang="es-E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s-E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l-GR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𝛥</m:t>
                        </m:r>
                        <m:r>
                          <a:rPr lang="es-E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</m:sSup>
                    <m:r>
                      <a:rPr lang="es-ES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 </m:t>
                    </m:r>
                    <m:sSup>
                      <m:sSupPr>
                        <m:ctrlPr>
                          <a:rPr lang="es-E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̈"/>
                            <m:ctrlPr>
                              <a:rPr lang="es-E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s-E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</m:acc>
                      </m:e>
                      <m:sup>
                        <m:r>
                          <a:rPr lang="es-E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</m:sSup>
                  </m:oMath>
                </a14:m>
                <a:r>
                  <a:rPr lang="es-ES" dirty="0" smtClean="0"/>
                  <a:t> </a:t>
                </a:r>
                <a:endParaRPr lang="es-ES" dirty="0"/>
              </a:p>
            </p:txBody>
          </p:sp>
        </mc:Choice>
        <mc:Fallback xmlns="">
          <p:sp>
            <p:nvSpPr>
              <p:cNvPr id="20" name="Rectángulo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9167" y="5652890"/>
                <a:ext cx="4341888" cy="378245"/>
              </a:xfrm>
              <a:prstGeom prst="rect">
                <a:avLst/>
              </a:prstGeom>
              <a:blipFill rotWithShape="0">
                <a:blip r:embed="rId10" cstate="print"/>
                <a:stretch>
                  <a:fillRect r="-1124" b="-4839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E146BB4C-DA3C-48BA-A692-25EA2518EED2}" type="slidenum">
              <a:rPr lang="es-ES" sz="320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pPr/>
              <a:t>8</a:t>
            </a:fld>
            <a:endParaRPr lang="es-ES" sz="320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32837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lipse 8"/>
          <p:cNvSpPr/>
          <p:nvPr/>
        </p:nvSpPr>
        <p:spPr>
          <a:xfrm>
            <a:off x="109535" y="6208237"/>
            <a:ext cx="540000" cy="540000"/>
          </a:xfrm>
          <a:prstGeom prst="ellipse">
            <a:avLst/>
          </a:prstGeom>
          <a:blipFill>
            <a:blip r:embed="rId3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6211144" y="216190"/>
            <a:ext cx="5559102" cy="123537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altLang="es-ES" sz="1800" b="1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VI International Conference on </a:t>
            </a:r>
          </a:p>
          <a:p>
            <a:pPr algn="r"/>
            <a:r>
              <a:rPr lang="en-GB" altLang="es-ES" sz="1800" b="1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Computational Methods in Marine Engineering</a:t>
            </a:r>
          </a:p>
          <a:p>
            <a:pPr algn="r"/>
            <a:r>
              <a:rPr lang="en-GB" altLang="es-ES" sz="24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Marine 2015</a:t>
            </a:r>
          </a:p>
          <a:p>
            <a:pPr algn="r"/>
            <a:r>
              <a:rPr lang="en-GB" altLang="es-ES" sz="18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15 -17 June 2015, Rome Italy</a:t>
            </a:r>
          </a:p>
        </p:txBody>
      </p:sp>
      <p:grpSp>
        <p:nvGrpSpPr>
          <p:cNvPr id="15" name="Grupo 9"/>
          <p:cNvGrpSpPr/>
          <p:nvPr/>
        </p:nvGrpSpPr>
        <p:grpSpPr>
          <a:xfrm>
            <a:off x="277385" y="185035"/>
            <a:ext cx="5818615" cy="400110"/>
            <a:chOff x="277385" y="185035"/>
            <a:chExt cx="5818615" cy="400110"/>
          </a:xfrm>
        </p:grpSpPr>
        <p:cxnSp>
          <p:nvCxnSpPr>
            <p:cNvPr id="17" name="Conector recto 16"/>
            <p:cNvCxnSpPr/>
            <p:nvPr/>
          </p:nvCxnSpPr>
          <p:spPr>
            <a:xfrm flipV="1">
              <a:off x="336000" y="521732"/>
              <a:ext cx="5760000" cy="0"/>
            </a:xfrm>
            <a:prstGeom prst="line">
              <a:avLst/>
            </a:prstGeom>
            <a:ln w="28575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CuadroTexto 17"/>
            <p:cNvSpPr txBox="1"/>
            <p:nvPr/>
          </p:nvSpPr>
          <p:spPr>
            <a:xfrm>
              <a:off x="277385" y="185035"/>
              <a:ext cx="248696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2000" b="1" dirty="0">
                  <a:solidFill>
                    <a:schemeClr val="bg1"/>
                  </a:solidFill>
                  <a:latin typeface="Cambria Math"/>
                  <a:cs typeface="Cambria Math"/>
                </a:rPr>
                <a:t>2</a:t>
              </a:r>
              <a:r>
                <a:rPr lang="es-ES" sz="2000" b="1" dirty="0" smtClean="0">
                  <a:solidFill>
                    <a:schemeClr val="bg1"/>
                  </a:solidFill>
                  <a:latin typeface="Cambria Math"/>
                  <a:cs typeface="Cambria Math"/>
                </a:rPr>
                <a:t>. </a:t>
              </a:r>
              <a:r>
                <a:rPr lang="en-GB" sz="2000" b="1" dirty="0" smtClean="0">
                  <a:solidFill>
                    <a:schemeClr val="bg1"/>
                  </a:solidFill>
                  <a:latin typeface="Cambria Math"/>
                  <a:cs typeface="Cambria Math"/>
                </a:rPr>
                <a:t>Problem statement</a:t>
              </a:r>
              <a:endParaRPr lang="en-GB" sz="2000" b="1" dirty="0">
                <a:solidFill>
                  <a:schemeClr val="bg1"/>
                </a:solidFill>
                <a:latin typeface="Cambria Math"/>
                <a:cs typeface="Cambria Math"/>
              </a:endParaRPr>
            </a:p>
          </p:txBody>
        </p:sp>
      </p:grpSp>
      <p:sp>
        <p:nvSpPr>
          <p:cNvPr id="3" name="CuadroTexto 2"/>
          <p:cNvSpPr txBox="1"/>
          <p:nvPr/>
        </p:nvSpPr>
        <p:spPr>
          <a:xfrm>
            <a:off x="277385" y="768239"/>
            <a:ext cx="2861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Seakeeping solver.  </a:t>
            </a:r>
            <a:r>
              <a:rPr lang="en-GB" u="sng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SeaFE</a:t>
            </a:r>
            <a:r>
              <a:rPr lang="en-GB" u="sng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M</a:t>
            </a:r>
            <a:endParaRPr lang="en-GB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6" name="CuadroTexto 25"/>
          <p:cNvSpPr txBox="1"/>
          <p:nvPr/>
        </p:nvSpPr>
        <p:spPr>
          <a:xfrm>
            <a:off x="277385" y="3130647"/>
            <a:ext cx="685795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</a:t>
            </a:r>
            <a:r>
              <a:rPr lang="en-GB" sz="1600" baseline="300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st</a:t>
            </a:r>
            <a:r>
              <a:rPr lang="en-GB" sz="16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and 2</a:t>
            </a:r>
            <a:r>
              <a:rPr lang="en-GB" sz="1600" baseline="300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nd</a:t>
            </a:r>
            <a:r>
              <a:rPr lang="en-GB" sz="16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16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Stokes </a:t>
            </a:r>
            <a:r>
              <a:rPr lang="en-US" sz="16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regular and spectral waves, including user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defined </a:t>
            </a:r>
            <a:r>
              <a:rPr lang="en-US" sz="16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spectrum. </a:t>
            </a:r>
            <a:r>
              <a:rPr lang="en-GB" sz="16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</a:t>
            </a:r>
            <a:r>
              <a:rPr lang="en-GB" sz="1600" baseline="30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st</a:t>
            </a:r>
            <a:r>
              <a:rPr lang="en-GB" sz="16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and 2</a:t>
            </a:r>
            <a:r>
              <a:rPr lang="en-GB" sz="1600" baseline="30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nd</a:t>
            </a:r>
            <a:r>
              <a:rPr lang="en-GB" sz="16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solution can be decomposed 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 smtClean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I</a:t>
            </a:r>
            <a:r>
              <a:rPr lang="en-GB" sz="14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ncident wave potential and diffraction - radiation velocity potential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Incident wave elevation and diffraction –radiation wave elevation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336000" y="4667732"/>
            <a:ext cx="64402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Solve using FEM on unstructured meshes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Real forward speed with </a:t>
            </a:r>
            <a:r>
              <a:rPr lang="en-GB" sz="16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Streamline &amp; SPUG integration </a:t>
            </a:r>
            <a:endParaRPr lang="en-GB" sz="1600" dirty="0" smtClean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GPU computing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Hydro-elasticity solver for strength and fatigue assessment</a:t>
            </a:r>
            <a:endParaRPr lang="en-GB" sz="1600" dirty="0" smtClean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E146BB4C-DA3C-48BA-A692-25EA2518EED2}" type="slidenum">
              <a:rPr lang="es-ES" sz="320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pPr/>
              <a:t>9</a:t>
            </a:fld>
            <a:endParaRPr lang="es-ES" sz="32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uadroTexto 18"/>
              <p:cNvSpPr txBox="1"/>
              <p:nvPr/>
            </p:nvSpPr>
            <p:spPr>
              <a:xfrm>
                <a:off x="8697108" y="2943032"/>
                <a:ext cx="1171090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>
                <a:defPPr>
                  <a:defRPr lang="es-ES"/>
                </a:defPPr>
                <a:lvl1pPr>
                  <a:defRPr b="0" i="1">
                    <a:solidFill>
                      <a:schemeClr val="bg1"/>
                    </a:solidFill>
                    <a:latin typeface="Cambria Math" panose="02040503050406030204" pitchFamily="18" charset="0"/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s-ES" sz="140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s-ES" sz="1400" b="0" i="1" smtClean="0">
                          <a:latin typeface="Cambria Math" panose="02040503050406030204" pitchFamily="18" charset="0"/>
                        </a:rPr>
                        <m:t>𝜑</m:t>
                      </m:r>
                      <m:r>
                        <a:rPr lang="es-ES" sz="1400">
                          <a:latin typeface="Cambria Math" panose="02040503050406030204" pitchFamily="18" charset="0"/>
                        </a:rPr>
                        <m:t>=0     </m:t>
                      </m:r>
                      <m:r>
                        <a:rPr lang="es-ES" sz="1400">
                          <a:latin typeface="Cambria Math" panose="02040503050406030204" pitchFamily="18" charset="0"/>
                        </a:rPr>
                        <m:t>𝑜𝑛</m:t>
                      </m:r>
                      <m:r>
                        <a:rPr lang="es-ES" sz="140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s-ES" sz="1400">
                          <a:latin typeface="Cambria Math" panose="02040503050406030204" pitchFamily="18" charset="0"/>
                        </a:rPr>
                        <m:t>Ω</m:t>
                      </m:r>
                    </m:oMath>
                  </m:oMathPara>
                </a14:m>
                <a:endParaRPr lang="es-ES" sz="1400" dirty="0"/>
              </a:p>
            </p:txBody>
          </p:sp>
        </mc:Choice>
        <mc:Fallback xmlns="">
          <p:sp>
            <p:nvSpPr>
              <p:cNvPr id="19" name="CuadroTexto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97108" y="2943032"/>
                <a:ext cx="1171090" cy="215444"/>
              </a:xfrm>
              <a:prstGeom prst="rect">
                <a:avLst/>
              </a:prstGeom>
              <a:blipFill rotWithShape="0">
                <a:blip r:embed="rId4" cstate="print"/>
                <a:stretch>
                  <a:fillRect l="-4688" r="-3125" b="-34286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uadroTexto 19"/>
              <p:cNvSpPr txBox="1"/>
              <p:nvPr/>
            </p:nvSpPr>
            <p:spPr>
              <a:xfrm>
                <a:off x="8697108" y="3457487"/>
                <a:ext cx="3023905" cy="44646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s-ES" sz="1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S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s-E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𝜉</m:t>
                          </m:r>
                        </m:num>
                        <m:den>
                          <m:r>
                            <a:rPr lang="es-ES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s-ES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s-ES" sz="1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s-ES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S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s-E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𝜉</m:t>
                          </m:r>
                        </m:num>
                        <m:den>
                          <m:r>
                            <a:rPr lang="es-ES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s-ES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  <m:r>
                        <a:rPr lang="es-ES" sz="1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s-ES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S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s-E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𝜑</m:t>
                          </m:r>
                        </m:num>
                        <m:den>
                          <m:r>
                            <a:rPr lang="es-ES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s-ES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f>
                        <m:fPr>
                          <m:ctrlPr>
                            <a:rPr lang="es-ES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S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s-E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𝜉</m:t>
                          </m:r>
                        </m:num>
                        <m:den>
                          <m:r>
                            <a:rPr lang="es-ES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s-ES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s-ES" sz="1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s-ES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S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s-E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𝜑</m:t>
                          </m:r>
                        </m:num>
                        <m:den>
                          <m:r>
                            <a:rPr lang="es-ES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s-ES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den>
                      </m:f>
                      <m:f>
                        <m:fPr>
                          <m:ctrlPr>
                            <a:rPr lang="es-ES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S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s-E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𝜉</m:t>
                          </m:r>
                        </m:num>
                        <m:den>
                          <m:r>
                            <a:rPr lang="es-ES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s-ES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den>
                      </m:f>
                      <m:r>
                        <a:rPr lang="es-ES" sz="1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   </m:t>
                      </m:r>
                      <m:r>
                        <a:rPr lang="es-ES" sz="1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𝑜𝑛</m:t>
                      </m:r>
                      <m:r>
                        <a:rPr lang="es-ES" sz="1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ES" sz="1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s-ES" sz="1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s-ES" sz="1400" dirty="0"/>
              </a:p>
            </p:txBody>
          </p:sp>
        </mc:Choice>
        <mc:Fallback xmlns="">
          <p:sp>
            <p:nvSpPr>
              <p:cNvPr id="20" name="CuadroTexto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97108" y="3457487"/>
                <a:ext cx="3023905" cy="446469"/>
              </a:xfrm>
              <a:prstGeom prst="rect">
                <a:avLst/>
              </a:prstGeom>
              <a:blipFill rotWithShape="0">
                <a:blip r:embed="rId5" cstate="print"/>
                <a:stretch>
                  <a:fillRect l="-1008" t="-2740" r="-806" b="-17808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CuadroTexto 22"/>
              <p:cNvSpPr txBox="1"/>
              <p:nvPr/>
            </p:nvSpPr>
            <p:spPr>
              <a:xfrm>
                <a:off x="8697108" y="4088191"/>
                <a:ext cx="3081613" cy="44614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s-E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𝜕𝜑</m:t>
                          </m:r>
                        </m:num>
                        <m:den>
                          <m:r>
                            <a:rPr lang="es-E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s-E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s-ES" sz="1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s-E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s-ES" sz="1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sz="1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s-ES" sz="1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𝑓𝑠</m:t>
                              </m:r>
                            </m:sub>
                          </m:sSub>
                        </m:num>
                        <m:den>
                          <m:r>
                            <a:rPr lang="es-E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𝜌</m:t>
                          </m:r>
                        </m:den>
                      </m:f>
                      <m:r>
                        <a:rPr lang="es-ES" sz="1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s-ES" sz="1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s-ES" sz="1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𝜉</m:t>
                      </m:r>
                      <m:r>
                        <a:rPr lang="es-ES" sz="1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s-ES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S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s-ES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s-ES" sz="14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𝛻</m:t>
                      </m:r>
                      <m:r>
                        <a:rPr lang="es-ES" sz="1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𝜑</m:t>
                      </m:r>
                      <m:r>
                        <a:rPr lang="es-ES" sz="1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·</m:t>
                      </m:r>
                      <m:r>
                        <a:rPr lang="es-ES" sz="14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𝛻</m:t>
                      </m:r>
                      <m:r>
                        <a:rPr lang="es-ES" sz="1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𝜑</m:t>
                      </m:r>
                      <m:r>
                        <a:rPr lang="es-ES" sz="1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   </m:t>
                      </m:r>
                      <m:r>
                        <a:rPr lang="es-ES" sz="1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𝑜𝑛</m:t>
                      </m:r>
                      <m:r>
                        <a:rPr lang="es-ES" sz="1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ES" sz="1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s-ES" sz="1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ES" sz="1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𝜁</m:t>
                      </m:r>
                    </m:oMath>
                  </m:oMathPara>
                </a14:m>
                <a:endParaRPr lang="es-ES" sz="1400" dirty="0"/>
              </a:p>
            </p:txBody>
          </p:sp>
        </mc:Choice>
        <mc:Fallback xmlns="">
          <p:sp>
            <p:nvSpPr>
              <p:cNvPr id="23" name="CuadroTexto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97108" y="4088191"/>
                <a:ext cx="3081613" cy="446148"/>
              </a:xfrm>
              <a:prstGeom prst="rect">
                <a:avLst/>
              </a:prstGeom>
              <a:blipFill rotWithShape="0">
                <a:blip r:embed="rId6" cstate="print"/>
                <a:stretch>
                  <a:fillRect l="-990" t="-1370" r="-1386" b="-12329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CuadroTexto 23"/>
              <p:cNvSpPr txBox="1"/>
              <p:nvPr/>
            </p:nvSpPr>
            <p:spPr>
              <a:xfrm>
                <a:off x="8697108" y="4718574"/>
                <a:ext cx="1586525" cy="23461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s-E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𝜑</m:t>
                          </m:r>
                        </m:sub>
                      </m:sSub>
                      <m:r>
                        <a:rPr lang="es-ES" sz="1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ES" sz="1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s-ES" sz="1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es-E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s-E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r>
                        <a:rPr lang="es-ES" sz="1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s-ES" sz="1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   </m:t>
                      </m:r>
                      <m:r>
                        <a:rPr lang="es-ES" sz="1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𝑜𝑛</m:t>
                      </m:r>
                      <m:r>
                        <a:rPr lang="es-ES" sz="1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s-E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s-ES" sz="14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a:rPr lang="es-E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</m:oMath>
                  </m:oMathPara>
                </a14:m>
                <a:endParaRPr lang="es-ES" sz="1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4" name="CuadroTexto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97108" y="4718574"/>
                <a:ext cx="1586525" cy="234616"/>
              </a:xfrm>
              <a:prstGeom prst="rect">
                <a:avLst/>
              </a:prstGeom>
              <a:blipFill rotWithShape="0">
                <a:blip r:embed="rId7" cstate="print"/>
                <a:stretch>
                  <a:fillRect l="-2308" r="-769" b="-17949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CuadroTexto 26"/>
              <p:cNvSpPr txBox="1"/>
              <p:nvPr/>
            </p:nvSpPr>
            <p:spPr>
              <a:xfrm>
                <a:off x="8697108" y="5164722"/>
                <a:ext cx="2830518" cy="44614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s-E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s-ES" sz="1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sz="1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s-ES" sz="1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b>
                          </m:sSub>
                        </m:num>
                        <m:den>
                          <m:r>
                            <a:rPr lang="es-E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𝜌</m:t>
                          </m:r>
                        </m:den>
                      </m:f>
                      <m:r>
                        <a:rPr lang="es-ES" sz="1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s-ES" sz="1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  <m:sSub>
                        <m:sSubPr>
                          <m:ctrlPr>
                            <a:rPr lang="es-E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s-E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r>
                        <a:rPr lang="es-ES" sz="1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s-E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𝜕𝜑</m:t>
                          </m:r>
                        </m:num>
                        <m:den>
                          <m:r>
                            <a:rPr lang="es-E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s-E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s-ES" sz="1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s-E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S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s-ES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s-ES" sz="1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𝛻</m:t>
                      </m:r>
                      <m:r>
                        <a:rPr lang="es-ES" sz="1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𝜑</m:t>
                      </m:r>
                      <m:r>
                        <a:rPr lang="es-ES" sz="1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·</m:t>
                      </m:r>
                      <m:r>
                        <a:rPr lang="es-ES" sz="1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𝛻𝜑</m:t>
                      </m:r>
                      <m:r>
                        <a:rPr lang="es-ES" sz="1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  </m:t>
                      </m:r>
                      <m:r>
                        <a:rPr lang="es-ES" sz="1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𝑜𝑛</m:t>
                      </m:r>
                      <m:r>
                        <a:rPr lang="es-ES" sz="1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sSub>
                        <m:sSubPr>
                          <m:ctrlPr>
                            <a:rPr lang="es-E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a:rPr lang="es-E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</m:oMath>
                  </m:oMathPara>
                </a14:m>
                <a:endParaRPr lang="es-ES" sz="1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7" name="CuadroTexto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97108" y="5164722"/>
                <a:ext cx="2830518" cy="446148"/>
              </a:xfrm>
              <a:prstGeom prst="rect">
                <a:avLst/>
              </a:prstGeom>
              <a:blipFill rotWithShape="0">
                <a:blip r:embed="rId8" cstate="print"/>
                <a:stretch>
                  <a:fillRect l="-862" r="-216" b="-13699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ángulo 7"/>
          <p:cNvSpPr/>
          <p:nvPr/>
        </p:nvSpPr>
        <p:spPr>
          <a:xfrm>
            <a:off x="277385" y="1375544"/>
            <a:ext cx="6096000" cy="160043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Seakeeping solver based on previous work of García-Espinosa and </a:t>
            </a:r>
            <a:r>
              <a:rPr lang="en-US" sz="1600" dirty="0" err="1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Serván</a:t>
            </a:r>
            <a:r>
              <a:rPr lang="en-US" sz="16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-Camas.</a:t>
            </a:r>
          </a:p>
          <a:p>
            <a:endParaRPr lang="en-US" sz="1600" dirty="0" smtClean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sz="1600" dirty="0" err="1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SeaFEM</a:t>
            </a:r>
            <a:r>
              <a:rPr lang="en-US" sz="16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16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includes state-of-the-art radiation and diffraction </a:t>
            </a:r>
            <a:r>
              <a:rPr lang="en-US" sz="16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BEM and </a:t>
            </a:r>
            <a:r>
              <a:rPr lang="en-US" sz="16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FEM solvers, enabling frequency domain and </a:t>
            </a:r>
            <a:r>
              <a:rPr lang="en-US" sz="16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direct time-domain </a:t>
            </a:r>
            <a:r>
              <a:rPr lang="en-US" sz="16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analyses of the dynamic response of the structure</a:t>
            </a:r>
            <a:r>
              <a:rPr lang="en-US" dirty="0">
                <a:solidFill>
                  <a:schemeClr val="bg1"/>
                </a:solidFill>
              </a:rPr>
              <a:t>.</a:t>
            </a:r>
            <a:endParaRPr lang="es-E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782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3018</TotalTime>
  <Words>2185</Words>
  <Application>Microsoft Office PowerPoint</Application>
  <PresentationFormat>Panorámica</PresentationFormat>
  <Paragraphs>590</Paragraphs>
  <Slides>27</Slides>
  <Notes>1</Notes>
  <HiddenSlides>0</HiddenSlides>
  <MMClips>2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27</vt:i4>
      </vt:variant>
    </vt:vector>
  </HeadingPairs>
  <TitlesOfParts>
    <vt:vector size="36" baseType="lpstr">
      <vt:lpstr>ＭＳ Ｐゴシック</vt:lpstr>
      <vt:lpstr>Apple SD 산돌고딕 Neo 일반체</vt:lpstr>
      <vt:lpstr>Arial</vt:lpstr>
      <vt:lpstr>Calibri</vt:lpstr>
      <vt:lpstr>Calibri Light</vt:lpstr>
      <vt:lpstr>Cambria Math</vt:lpstr>
      <vt:lpstr>MS Reference Sans Serif</vt:lpstr>
      <vt:lpstr>Times New Roman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CMJE</dc:creator>
  <cp:lastModifiedBy>Julio García Espinosa</cp:lastModifiedBy>
  <cp:revision>255</cp:revision>
  <cp:lastPrinted>2015-06-11T10:03:26Z</cp:lastPrinted>
  <dcterms:created xsi:type="dcterms:W3CDTF">2014-10-01T08:19:20Z</dcterms:created>
  <dcterms:modified xsi:type="dcterms:W3CDTF">2018-03-05T20:24:27Z</dcterms:modified>
</cp:coreProperties>
</file>